
<file path=[Content_Types].xml><?xml version="1.0" encoding="utf-8"?>
<Types xmlns="http://schemas.openxmlformats.org/package/2006/content-types">
  <Default Extension="jfif" ContentType="image/jpeg"/>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Default Extension="mp4" ContentType="video/mp4"/>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Masters/slideMaster1.xml" ContentType="application/vnd.openxmlformats-officedocument.presentationml.slideMaster+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20.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4.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5.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321" r:id="rId3"/>
    <p:sldId id="322" r:id="rId4"/>
    <p:sldId id="320" r:id="rId5"/>
    <p:sldId id="287" r:id="rId6"/>
    <p:sldId id="301" r:id="rId7"/>
    <p:sldId id="284" r:id="rId8"/>
    <p:sldId id="259" r:id="rId9"/>
    <p:sldId id="288" r:id="rId10"/>
    <p:sldId id="274" r:id="rId11"/>
    <p:sldId id="314" r:id="rId12"/>
    <p:sldId id="260" r:id="rId13"/>
    <p:sldId id="266" r:id="rId14"/>
    <p:sldId id="285" r:id="rId15"/>
    <p:sldId id="318" r:id="rId16"/>
    <p:sldId id="264" r:id="rId17"/>
    <p:sldId id="271" r:id="rId18"/>
    <p:sldId id="289" r:id="rId19"/>
    <p:sldId id="267" r:id="rId20"/>
    <p:sldId id="316" r:id="rId21"/>
    <p:sldId id="268" r:id="rId22"/>
    <p:sldId id="262" r:id="rId23"/>
    <p:sldId id="296" r:id="rId24"/>
    <p:sldId id="270" r:id="rId25"/>
    <p:sldId id="286" r:id="rId26"/>
    <p:sldId id="290" r:id="rId27"/>
    <p:sldId id="272" r:id="rId28"/>
    <p:sldId id="317" r:id="rId29"/>
    <p:sldId id="300" r:id="rId30"/>
    <p:sldId id="291" r:id="rId31"/>
    <p:sldId id="303" r:id="rId32"/>
    <p:sldId id="308" r:id="rId33"/>
    <p:sldId id="281" r:id="rId34"/>
    <p:sldId id="273" r:id="rId35"/>
    <p:sldId id="311" r:id="rId36"/>
    <p:sldId id="279" r:id="rId37"/>
    <p:sldId id="307" r:id="rId38"/>
  </p:sldIdLst>
  <p:sldSz cx="18288000" cy="10287000"/>
  <p:notesSz cx="7315200" cy="96012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3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9" autoAdjust="0"/>
    <p:restoredTop sz="87821" autoAdjust="0"/>
  </p:normalViewPr>
  <p:slideViewPr>
    <p:cSldViewPr>
      <p:cViewPr varScale="1">
        <p:scale>
          <a:sx n="57" d="100"/>
          <a:sy n="57" d="100"/>
        </p:scale>
        <p:origin x="590" y="67"/>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ustomXml" Target="../customXml/item3.xml"/><Relationship Id="rId20" Type="http://schemas.openxmlformats.org/officeDocument/2006/relationships/slide" Target="slides/slide19.xml"/><Relationship Id="rId4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1542"/>
          </a:xfrm>
          <a:prstGeom prst="rect">
            <a:avLst/>
          </a:prstGeom>
        </p:spPr>
        <p:txBody>
          <a:bodyPr vert="horz" lIns="54124" tIns="27062" rIns="54124" bIns="27062" rtlCol="0"/>
          <a:lstStyle>
            <a:lvl1pPr algn="l">
              <a:defRPr sz="700"/>
            </a:lvl1pPr>
          </a:lstStyle>
          <a:p>
            <a:endParaRPr lang="en-US"/>
          </a:p>
        </p:txBody>
      </p:sp>
      <p:sp>
        <p:nvSpPr>
          <p:cNvPr id="3" name="Date Placeholder 2"/>
          <p:cNvSpPr>
            <a:spLocks noGrp="1"/>
          </p:cNvSpPr>
          <p:nvPr>
            <p:ph type="dt" idx="1"/>
          </p:nvPr>
        </p:nvSpPr>
        <p:spPr>
          <a:xfrm>
            <a:off x="4143375" y="1"/>
            <a:ext cx="3169920" cy="481542"/>
          </a:xfrm>
          <a:prstGeom prst="rect">
            <a:avLst/>
          </a:prstGeom>
        </p:spPr>
        <p:txBody>
          <a:bodyPr vert="horz" lIns="54124" tIns="27062" rIns="54124" bIns="27062" rtlCol="0"/>
          <a:lstStyle>
            <a:lvl1pPr algn="r">
              <a:defRPr sz="700"/>
            </a:lvl1pPr>
          </a:lstStyle>
          <a:p>
            <a:fld id="{1275266B-19BC-4FFD-888A-84FCDEB5442F}" type="datetimeFigureOut">
              <a:rPr lang="en-US" smtClean="0"/>
              <a:t>9/8/2026</a:t>
            </a:fld>
            <a:endParaRPr lang="en-US"/>
          </a:p>
        </p:txBody>
      </p:sp>
      <p:sp>
        <p:nvSpPr>
          <p:cNvPr id="4" name="Slide Image Placeholder 3"/>
          <p:cNvSpPr>
            <a:spLocks noGrp="1" noRot="1" noChangeAspect="1"/>
          </p:cNvSpPr>
          <p:nvPr>
            <p:ph type="sldImg" idx="2"/>
          </p:nvPr>
        </p:nvSpPr>
        <p:spPr>
          <a:xfrm>
            <a:off x="779463" y="1200150"/>
            <a:ext cx="5759450" cy="3240088"/>
          </a:xfrm>
          <a:prstGeom prst="rect">
            <a:avLst/>
          </a:prstGeom>
          <a:noFill/>
          <a:ln w="12700">
            <a:solidFill>
              <a:prstClr val="black"/>
            </a:solidFill>
          </a:ln>
        </p:spPr>
        <p:txBody>
          <a:bodyPr vert="horz" lIns="54124" tIns="27062" rIns="54124" bIns="27062" rtlCol="0" anchor="ctr"/>
          <a:lstStyle/>
          <a:p>
            <a:endParaRPr lang="en-US"/>
          </a:p>
        </p:txBody>
      </p:sp>
      <p:sp>
        <p:nvSpPr>
          <p:cNvPr id="5" name="Notes Placeholder 4"/>
          <p:cNvSpPr>
            <a:spLocks noGrp="1"/>
          </p:cNvSpPr>
          <p:nvPr>
            <p:ph type="body" sz="quarter" idx="3"/>
          </p:nvPr>
        </p:nvSpPr>
        <p:spPr>
          <a:xfrm>
            <a:off x="731520" y="4621321"/>
            <a:ext cx="5852160" cy="3779731"/>
          </a:xfrm>
          <a:prstGeom prst="rect">
            <a:avLst/>
          </a:prstGeom>
        </p:spPr>
        <p:txBody>
          <a:bodyPr vert="horz" lIns="54124" tIns="27062" rIns="54124" bIns="270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662"/>
            <a:ext cx="3169920" cy="481541"/>
          </a:xfrm>
          <a:prstGeom prst="rect">
            <a:avLst/>
          </a:prstGeom>
        </p:spPr>
        <p:txBody>
          <a:bodyPr vert="horz" lIns="54124" tIns="27062" rIns="54124" bIns="27062" rtlCol="0" anchor="b"/>
          <a:lstStyle>
            <a:lvl1pPr algn="l">
              <a:defRPr sz="700"/>
            </a:lvl1pPr>
          </a:lstStyle>
          <a:p>
            <a:endParaRPr lang="en-US"/>
          </a:p>
        </p:txBody>
      </p:sp>
      <p:sp>
        <p:nvSpPr>
          <p:cNvPr id="7" name="Slide Number Placeholder 6"/>
          <p:cNvSpPr>
            <a:spLocks noGrp="1"/>
          </p:cNvSpPr>
          <p:nvPr>
            <p:ph type="sldNum" sz="quarter" idx="5"/>
          </p:nvPr>
        </p:nvSpPr>
        <p:spPr>
          <a:xfrm>
            <a:off x="4143375" y="9119662"/>
            <a:ext cx="3169920" cy="481541"/>
          </a:xfrm>
          <a:prstGeom prst="rect">
            <a:avLst/>
          </a:prstGeom>
        </p:spPr>
        <p:txBody>
          <a:bodyPr vert="horz" lIns="54124" tIns="27062" rIns="54124" bIns="27062" rtlCol="0" anchor="b"/>
          <a:lstStyle>
            <a:lvl1pPr algn="r">
              <a:defRPr sz="700"/>
            </a:lvl1pPr>
          </a:lstStyle>
          <a:p>
            <a:fld id="{3AC040DB-64C2-46EC-8AB5-B641F23AC58E}" type="slidenum">
              <a:rPr lang="en-US" smtClean="0"/>
              <a:t>‹#›</a:t>
            </a:fld>
            <a:endParaRPr lang="en-US"/>
          </a:p>
        </p:txBody>
      </p:sp>
    </p:spTree>
    <p:extLst>
      <p:ext uri="{BB962C8B-B14F-4D97-AF65-F5344CB8AC3E}">
        <p14:creationId xmlns:p14="http://schemas.microsoft.com/office/powerpoint/2010/main" val="451697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C040DB-64C2-46EC-8AB5-B641F23AC58E}" type="slidenum">
              <a:rPr lang="en-US" smtClean="0"/>
              <a:t>1</a:t>
            </a:fld>
            <a:endParaRPr lang="en-US"/>
          </a:p>
        </p:txBody>
      </p:sp>
    </p:spTree>
    <p:extLst>
      <p:ext uri="{BB962C8B-B14F-4D97-AF65-F5344CB8AC3E}">
        <p14:creationId xmlns:p14="http://schemas.microsoft.com/office/powerpoint/2010/main" val="586560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Sherri</a:t>
            </a:r>
          </a:p>
        </p:txBody>
      </p:sp>
      <p:sp>
        <p:nvSpPr>
          <p:cNvPr id="4" name="Slide Number Placeholder 3"/>
          <p:cNvSpPr>
            <a:spLocks noGrp="1"/>
          </p:cNvSpPr>
          <p:nvPr>
            <p:ph type="sldNum" sz="quarter" idx="5"/>
          </p:nvPr>
        </p:nvSpPr>
        <p:spPr/>
        <p:txBody>
          <a:bodyPr/>
          <a:lstStyle/>
          <a:p>
            <a:fld id="{3AC040DB-64C2-46EC-8AB5-B641F23AC58E}" type="slidenum">
              <a:rPr lang="en-US" smtClean="0"/>
              <a:t>2</a:t>
            </a:fld>
            <a:endParaRPr lang="en-US"/>
          </a:p>
        </p:txBody>
      </p:sp>
    </p:spTree>
    <p:extLst>
      <p:ext uri="{BB962C8B-B14F-4D97-AF65-F5344CB8AC3E}">
        <p14:creationId xmlns:p14="http://schemas.microsoft.com/office/powerpoint/2010/main" val="3557131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Sherri</a:t>
            </a:r>
          </a:p>
        </p:txBody>
      </p:sp>
      <p:sp>
        <p:nvSpPr>
          <p:cNvPr id="4" name="Slide Number Placeholder 3"/>
          <p:cNvSpPr>
            <a:spLocks noGrp="1"/>
          </p:cNvSpPr>
          <p:nvPr>
            <p:ph type="sldNum" sz="quarter" idx="5"/>
          </p:nvPr>
        </p:nvSpPr>
        <p:spPr/>
        <p:txBody>
          <a:bodyPr/>
          <a:lstStyle/>
          <a:p>
            <a:fld id="{3AC040DB-64C2-46EC-8AB5-B641F23AC58E}" type="slidenum">
              <a:rPr lang="en-US" smtClean="0"/>
              <a:t>3</a:t>
            </a:fld>
            <a:endParaRPr lang="en-US"/>
          </a:p>
        </p:txBody>
      </p:sp>
    </p:spTree>
    <p:extLst>
      <p:ext uri="{BB962C8B-B14F-4D97-AF65-F5344CB8AC3E}">
        <p14:creationId xmlns:p14="http://schemas.microsoft.com/office/powerpoint/2010/main" val="1691829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DCB4A-BF55-5C5E-FCDA-A565548DF3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096FB0-DCE3-BEA2-891A-61FE00E01E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5C8786-3A2E-8165-D797-752BFE22DBCA}"/>
              </a:ext>
            </a:extLst>
          </p:cNvPr>
          <p:cNvSpPr>
            <a:spLocks noGrp="1"/>
          </p:cNvSpPr>
          <p:nvPr>
            <p:ph type="body" idx="1"/>
          </p:nvPr>
        </p:nvSpPr>
        <p:spPr/>
        <p:txBody>
          <a:bodyPr/>
          <a:lstStyle/>
          <a:p>
            <a:r>
              <a:rPr lang="en-US" dirty="0">
                <a:solidFill>
                  <a:srgbClr val="00639F"/>
                </a:solidFill>
              </a:rPr>
              <a:t>Sherri Slide</a:t>
            </a:r>
          </a:p>
          <a:p>
            <a:pPr marL="169139" indent="-169139">
              <a:buFont typeface="Arial" panose="020B0604020202020204" pitchFamily="34" charset="0"/>
              <a:buChar char="•"/>
            </a:pPr>
            <a:r>
              <a:rPr lang="en-US" dirty="0">
                <a:solidFill>
                  <a:srgbClr val="00639F"/>
                </a:solidFill>
              </a:rPr>
              <a:t>Recognize the D11 Core Team Members (Blake, Joel, Austin, Cody) (David Fields)</a:t>
            </a:r>
          </a:p>
          <a:p>
            <a:pPr marL="169139" indent="-169139">
              <a:buFont typeface="Arial" panose="020B0604020202020204" pitchFamily="34" charset="0"/>
              <a:buChar char="•"/>
            </a:pPr>
            <a:r>
              <a:rPr lang="en-US" dirty="0">
                <a:solidFill>
                  <a:srgbClr val="00639F"/>
                </a:solidFill>
              </a:rPr>
              <a:t>Introduce why KYTC turned to the STW Utility Management contract.</a:t>
            </a:r>
          </a:p>
          <a:p>
            <a:pPr marL="169139" indent="-169139">
              <a:buFont typeface="Arial" panose="020B0604020202020204" pitchFamily="34" charset="0"/>
              <a:buChar char="•"/>
            </a:pPr>
            <a:r>
              <a:rPr lang="en-US" dirty="0">
                <a:solidFill>
                  <a:srgbClr val="00639F"/>
                </a:solidFill>
              </a:rPr>
              <a:t>Reflect on your experience and why you recommended this project for the presentation.</a:t>
            </a:r>
          </a:p>
          <a:p>
            <a:pPr marL="169139" indent="-169139">
              <a:buFont typeface="Arial" panose="020B0604020202020204" pitchFamily="34" charset="0"/>
              <a:buChar char="•"/>
            </a:pPr>
            <a:r>
              <a:rPr lang="en-US" dirty="0">
                <a:solidFill>
                  <a:srgbClr val="00639F"/>
                </a:solidFill>
              </a:rPr>
              <a:t>The theme is “creating opportunities from challenges”</a:t>
            </a:r>
          </a:p>
          <a:p>
            <a:pPr marL="169139" indent="-169139">
              <a:buFont typeface="Arial" panose="020B0604020202020204" pitchFamily="34" charset="0"/>
              <a:buChar char="•"/>
            </a:pPr>
            <a:r>
              <a:rPr lang="en-US" dirty="0">
                <a:solidFill>
                  <a:srgbClr val="00639F"/>
                </a:solidFill>
              </a:rPr>
              <a:t>This project gave us a good opportunity to build relationships with our utility partners that we work with on many of our projects.  </a:t>
            </a:r>
          </a:p>
          <a:p>
            <a:r>
              <a:rPr lang="en-US" dirty="0"/>
              <a:t>Kevin Damron</a:t>
            </a:r>
          </a:p>
        </p:txBody>
      </p:sp>
      <p:sp>
        <p:nvSpPr>
          <p:cNvPr id="4" name="Slide Number Placeholder 3">
            <a:extLst>
              <a:ext uri="{FF2B5EF4-FFF2-40B4-BE49-F238E27FC236}">
                <a16:creationId xmlns:a16="http://schemas.microsoft.com/office/drawing/2014/main" id="{671AA748-E732-22F3-6B14-7D01F83DF25C}"/>
              </a:ext>
            </a:extLst>
          </p:cNvPr>
          <p:cNvSpPr>
            <a:spLocks noGrp="1"/>
          </p:cNvSpPr>
          <p:nvPr>
            <p:ph type="sldNum" sz="quarter" idx="5"/>
          </p:nvPr>
        </p:nvSpPr>
        <p:spPr/>
        <p:txBody>
          <a:bodyPr/>
          <a:lstStyle/>
          <a:p>
            <a:fld id="{3AC040DB-64C2-46EC-8AB5-B641F23AC58E}" type="slidenum">
              <a:rPr lang="en-US" smtClean="0"/>
              <a:t>4</a:t>
            </a:fld>
            <a:endParaRPr lang="en-US"/>
          </a:p>
        </p:txBody>
      </p:sp>
    </p:spTree>
    <p:extLst>
      <p:ext uri="{BB962C8B-B14F-4D97-AF65-F5344CB8AC3E}">
        <p14:creationId xmlns:p14="http://schemas.microsoft.com/office/powerpoint/2010/main" val="2675793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Kevin Damron</a:t>
            </a:r>
          </a:p>
          <a:p>
            <a:r>
              <a:rPr lang="en-US" dirty="0"/>
              <a:t>In the series Landman, Billy Bob Thornton plays Tommy Norris, who is a landman for an oil company in Texas.  </a:t>
            </a:r>
          </a:p>
          <a:p>
            <a:r>
              <a:rPr lang="en-US" dirty="0"/>
              <a:t>This is one my favorite shows because it follows the chaotic life of a Project Manager with lots of drama, explosions, and personalities.  </a:t>
            </a:r>
          </a:p>
          <a:p>
            <a:r>
              <a:rPr lang="en-US" dirty="0"/>
              <a:t>I think it is easy to draw a connection between what Tommy does and what we do with the Kentucky Transportation Cabinet to manage our projects.  </a:t>
            </a:r>
          </a:p>
          <a:p>
            <a:r>
              <a:rPr lang="en-US" dirty="0"/>
              <a:t>We are the middlemen and women between Kentucky Leadership (KYTC, Governor, General Assembly, County Judges, etc.) and the general public, property owners and utility companies.</a:t>
            </a:r>
          </a:p>
          <a:p>
            <a:r>
              <a:rPr lang="en-US" dirty="0"/>
              <a:t>Our job is to help all parties by working through the project challenges to get the project constructed. </a:t>
            </a:r>
          </a:p>
        </p:txBody>
      </p:sp>
      <p:sp>
        <p:nvSpPr>
          <p:cNvPr id="4" name="Slide Number Placeholder 3"/>
          <p:cNvSpPr>
            <a:spLocks noGrp="1"/>
          </p:cNvSpPr>
          <p:nvPr>
            <p:ph type="sldNum" sz="quarter" idx="5"/>
          </p:nvPr>
        </p:nvSpPr>
        <p:spPr/>
        <p:txBody>
          <a:bodyPr/>
          <a:lstStyle/>
          <a:p>
            <a:fld id="{3AC040DB-64C2-46EC-8AB5-B641F23AC58E}" type="slidenum">
              <a:rPr lang="en-US" smtClean="0"/>
              <a:t>5</a:t>
            </a:fld>
            <a:endParaRPr lang="en-US"/>
          </a:p>
        </p:txBody>
      </p:sp>
    </p:spTree>
    <p:extLst>
      <p:ext uri="{BB962C8B-B14F-4D97-AF65-F5344CB8AC3E}">
        <p14:creationId xmlns:p14="http://schemas.microsoft.com/office/powerpoint/2010/main" val="2749882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Kevin Damron</a:t>
            </a:r>
          </a:p>
          <a:p>
            <a:r>
              <a:rPr lang="en-US" dirty="0"/>
              <a:t>I recently participated in a meeting with Dean Loy, Director of Right of Way and Utilities, on our project.  </a:t>
            </a:r>
          </a:p>
          <a:p>
            <a:r>
              <a:rPr lang="en-US" dirty="0"/>
              <a:t>I just so happened to have secretly filmed Dean and this very intense conversation with the impacted owner.  </a:t>
            </a:r>
          </a:p>
          <a:p>
            <a:endParaRPr lang="en-US" dirty="0"/>
          </a:p>
          <a:p>
            <a:endParaRPr lang="en-US" dirty="0"/>
          </a:p>
          <a:p>
            <a:r>
              <a:rPr lang="en-US" dirty="0"/>
              <a:t>Play Video</a:t>
            </a:r>
          </a:p>
        </p:txBody>
      </p:sp>
      <p:sp>
        <p:nvSpPr>
          <p:cNvPr id="4" name="Slide Number Placeholder 3"/>
          <p:cNvSpPr>
            <a:spLocks noGrp="1"/>
          </p:cNvSpPr>
          <p:nvPr>
            <p:ph type="sldNum" sz="quarter" idx="5"/>
          </p:nvPr>
        </p:nvSpPr>
        <p:spPr/>
        <p:txBody>
          <a:bodyPr/>
          <a:lstStyle/>
          <a:p>
            <a:fld id="{3AC040DB-64C2-46EC-8AB5-B641F23AC58E}" type="slidenum">
              <a:rPr lang="en-US" smtClean="0"/>
              <a:t>6</a:t>
            </a:fld>
            <a:endParaRPr lang="en-US"/>
          </a:p>
        </p:txBody>
      </p:sp>
    </p:spTree>
    <p:extLst>
      <p:ext uri="{BB962C8B-B14F-4D97-AF65-F5344CB8AC3E}">
        <p14:creationId xmlns:p14="http://schemas.microsoft.com/office/powerpoint/2010/main" val="3229904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Kevin Damron</a:t>
            </a:r>
          </a:p>
          <a:p>
            <a:pPr marL="169139" indent="-169139">
              <a:buFont typeface="Arial" panose="020B0604020202020204" pitchFamily="34" charset="0"/>
              <a:buChar char="•"/>
            </a:pPr>
            <a:r>
              <a:rPr lang="en-US" dirty="0"/>
              <a:t>Palmer Engineering STW Utility Management Assignment (Kevin)</a:t>
            </a:r>
          </a:p>
          <a:p>
            <a:pPr marL="169139" indent="-169139">
              <a:buFont typeface="Arial" panose="020B0604020202020204" pitchFamily="34" charset="0"/>
              <a:buChar char="•"/>
            </a:pPr>
            <a:r>
              <a:rPr lang="en-US" dirty="0"/>
              <a:t>Recognize the Palmer Core Team Members (Steph, Dianah, and George)</a:t>
            </a:r>
          </a:p>
          <a:p>
            <a:pPr marL="169139" indent="-169139">
              <a:buFont typeface="Arial" panose="020B0604020202020204" pitchFamily="34" charset="0"/>
              <a:buChar char="•"/>
            </a:pPr>
            <a:r>
              <a:rPr lang="en-US" dirty="0"/>
              <a:t>Review all of the available material, including past utility coordination records to familiarize yourself with the project.  </a:t>
            </a:r>
          </a:p>
          <a:p>
            <a:pPr marL="169139" indent="-169139">
              <a:buFont typeface="Arial" panose="020B0604020202020204" pitchFamily="34" charset="0"/>
              <a:buChar char="•"/>
            </a:pPr>
            <a:r>
              <a:rPr lang="en-US" dirty="0"/>
              <a:t>Met with District 11 Project Team Members to clarify assignment</a:t>
            </a:r>
          </a:p>
          <a:p>
            <a:pPr marL="169139" indent="-169139">
              <a:buFont typeface="Arial" panose="020B0604020202020204" pitchFamily="34" charset="0"/>
              <a:buChar char="•"/>
            </a:pPr>
            <a:r>
              <a:rPr lang="en-US" dirty="0"/>
              <a:t>Reached out to all of the companies and provided updated plans and KMZ file.  </a:t>
            </a:r>
          </a:p>
          <a:p>
            <a:pPr marL="169139" indent="-169139">
              <a:buFont typeface="Arial" panose="020B0604020202020204" pitchFamily="34" charset="0"/>
              <a:buChar char="•"/>
            </a:pPr>
            <a:r>
              <a:rPr lang="en-US" dirty="0"/>
              <a:t>Created DGN to identify all the potential utility conflicts</a:t>
            </a:r>
          </a:p>
          <a:p>
            <a:pPr marL="169139" indent="-169139">
              <a:buFont typeface="Arial" panose="020B0604020202020204" pitchFamily="34" charset="0"/>
              <a:buChar char="•"/>
            </a:pPr>
            <a:r>
              <a:rPr lang="en-US" dirty="0"/>
              <a:t>Developed Conflict Matrix in summer of 2023</a:t>
            </a:r>
          </a:p>
          <a:p>
            <a:pPr marL="169139" indent="-169139">
              <a:buFont typeface="Arial" panose="020B0604020202020204" pitchFamily="34" charset="0"/>
              <a:buChar char="•"/>
            </a:pPr>
            <a:r>
              <a:rPr lang="en-US" dirty="0"/>
              <a:t>Provided DGN and Conflict Matrix to Utility Companies to facilitate review of impacts</a:t>
            </a:r>
          </a:p>
          <a:p>
            <a:pPr marL="169139" indent="-169139">
              <a:buFont typeface="Arial" panose="020B0604020202020204" pitchFamily="34" charset="0"/>
              <a:buChar char="•"/>
            </a:pPr>
            <a:r>
              <a:rPr lang="en-US" dirty="0"/>
              <a:t>Held Utility Coordination Meeting, discussed project schedule and goals.</a:t>
            </a:r>
          </a:p>
          <a:p>
            <a:pPr marL="169139" indent="-169139">
              <a:buFont typeface="Arial" panose="020B0604020202020204" pitchFamily="34" charset="0"/>
              <a:buChar char="•"/>
            </a:pPr>
            <a:r>
              <a:rPr lang="en-US" dirty="0"/>
              <a:t>Note: The utility companies have been receptive to our monthly meetings.  Positive outcome of COVID and Virtual Meetings</a:t>
            </a:r>
          </a:p>
          <a:p>
            <a:endParaRPr lang="en-US" dirty="0"/>
          </a:p>
        </p:txBody>
      </p:sp>
      <p:sp>
        <p:nvSpPr>
          <p:cNvPr id="4" name="Slide Number Placeholder 3"/>
          <p:cNvSpPr>
            <a:spLocks noGrp="1"/>
          </p:cNvSpPr>
          <p:nvPr>
            <p:ph type="sldNum" sz="quarter" idx="5"/>
          </p:nvPr>
        </p:nvSpPr>
        <p:spPr/>
        <p:txBody>
          <a:bodyPr/>
          <a:lstStyle/>
          <a:p>
            <a:fld id="{3AC040DB-64C2-46EC-8AB5-B641F23AC58E}" type="slidenum">
              <a:rPr lang="en-US" smtClean="0"/>
              <a:t>7</a:t>
            </a:fld>
            <a:endParaRPr lang="en-US"/>
          </a:p>
        </p:txBody>
      </p:sp>
    </p:spTree>
    <p:extLst>
      <p:ext uri="{BB962C8B-B14F-4D97-AF65-F5344CB8AC3E}">
        <p14:creationId xmlns:p14="http://schemas.microsoft.com/office/powerpoint/2010/main" val="7528632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Kevin Damron</a:t>
            </a:r>
          </a:p>
          <a:p>
            <a:r>
              <a:rPr lang="en-US" dirty="0"/>
              <a:t>August/September 2023</a:t>
            </a:r>
          </a:p>
          <a:p>
            <a:pPr marL="169139" indent="-169139">
              <a:buFont typeface="Arial" panose="020B0604020202020204" pitchFamily="34" charset="0"/>
              <a:buChar char="•"/>
            </a:pPr>
            <a:r>
              <a:rPr lang="en-US" dirty="0"/>
              <a:t>Jackson Energy – Plans Ready to Execute Agreement</a:t>
            </a:r>
          </a:p>
          <a:p>
            <a:pPr marL="169139" indent="-169139">
              <a:buFont typeface="Arial" panose="020B0604020202020204" pitchFamily="34" charset="0"/>
              <a:buChar char="•"/>
            </a:pPr>
            <a:r>
              <a:rPr lang="en-US" dirty="0"/>
              <a:t>Question of Betterment with the proposed steel poles.  </a:t>
            </a:r>
          </a:p>
          <a:p>
            <a:pPr marL="169139" indent="-169139">
              <a:buFont typeface="Arial" panose="020B0604020202020204" pitchFamily="34" charset="0"/>
              <a:buChar char="•"/>
            </a:pPr>
            <a:r>
              <a:rPr lang="en-US" dirty="0"/>
              <a:t>Coordination meetings with CO Utilities to work this out.  </a:t>
            </a:r>
          </a:p>
          <a:p>
            <a:pPr marL="169139" indent="-169139">
              <a:buFont typeface="Arial" panose="020B0604020202020204" pitchFamily="34" charset="0"/>
              <a:buChar char="•"/>
            </a:pPr>
            <a:r>
              <a:rPr lang="en-US" dirty="0"/>
              <a:t>Executed Agreement; NTP put on hold due to ROW clearance</a:t>
            </a:r>
          </a:p>
          <a:p>
            <a:endParaRPr lang="en-US" dirty="0"/>
          </a:p>
        </p:txBody>
      </p:sp>
      <p:sp>
        <p:nvSpPr>
          <p:cNvPr id="4" name="Slide Number Placeholder 3"/>
          <p:cNvSpPr>
            <a:spLocks noGrp="1"/>
          </p:cNvSpPr>
          <p:nvPr>
            <p:ph type="sldNum" sz="quarter" idx="5"/>
          </p:nvPr>
        </p:nvSpPr>
        <p:spPr/>
        <p:txBody>
          <a:bodyPr/>
          <a:lstStyle/>
          <a:p>
            <a:fld id="{3AC040DB-64C2-46EC-8AB5-B641F23AC58E}" type="slidenum">
              <a:rPr lang="en-US" smtClean="0"/>
              <a:t>8</a:t>
            </a:fld>
            <a:endParaRPr lang="en-US"/>
          </a:p>
        </p:txBody>
      </p:sp>
    </p:spTree>
    <p:extLst>
      <p:ext uri="{BB962C8B-B14F-4D97-AF65-F5344CB8AC3E}">
        <p14:creationId xmlns:p14="http://schemas.microsoft.com/office/powerpoint/2010/main" val="8663441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Kevin Damron</a:t>
            </a:r>
          </a:p>
          <a:p>
            <a:r>
              <a:rPr lang="en-US" dirty="0"/>
              <a:t>As project managers, it is our job to understand what it takes to deliver our projects.</a:t>
            </a:r>
          </a:p>
          <a:p>
            <a:r>
              <a:rPr lang="en-US" dirty="0"/>
              <a:t>We don’t have to be the expert.  But we need to keep the project flowing and to involve the needed experts.</a:t>
            </a:r>
          </a:p>
        </p:txBody>
      </p:sp>
      <p:sp>
        <p:nvSpPr>
          <p:cNvPr id="4" name="Slide Number Placeholder 3"/>
          <p:cNvSpPr>
            <a:spLocks noGrp="1"/>
          </p:cNvSpPr>
          <p:nvPr>
            <p:ph type="sldNum" sz="quarter" idx="5"/>
          </p:nvPr>
        </p:nvSpPr>
        <p:spPr/>
        <p:txBody>
          <a:bodyPr/>
          <a:lstStyle/>
          <a:p>
            <a:fld id="{3AC040DB-64C2-46EC-8AB5-B641F23AC58E}" type="slidenum">
              <a:rPr lang="en-US" smtClean="0"/>
              <a:t>9</a:t>
            </a:fld>
            <a:endParaRPr lang="en-US"/>
          </a:p>
        </p:txBody>
      </p:sp>
    </p:spTree>
    <p:extLst>
      <p:ext uri="{BB962C8B-B14F-4D97-AF65-F5344CB8AC3E}">
        <p14:creationId xmlns:p14="http://schemas.microsoft.com/office/powerpoint/2010/main" val="2366909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Cody Smith</a:t>
            </a:r>
          </a:p>
          <a:p>
            <a:r>
              <a:rPr lang="en-US" dirty="0"/>
              <a:t>The project had been originally designed with no utility easements.  After meeting with the utility companies, District 11 decided to change all of the permanent drainage easements that had not been acquired to include utilities.  </a:t>
            </a:r>
          </a:p>
          <a:p>
            <a:r>
              <a:rPr lang="en-US" dirty="0"/>
              <a:t>Old plans had permanent drainage easements.  Utility companies asked if we could change the easements to include utilities.  We did an onsite utility meeting and decided to change the easements to “permanent drainage and utility estimates”.  </a:t>
            </a:r>
          </a:p>
          <a:p>
            <a:r>
              <a:rPr lang="en-US" dirty="0"/>
              <a:t>The only catch was that about 1/4 of the property had been acquired on the south end of the project and these parcels could not be changed.  </a:t>
            </a:r>
          </a:p>
          <a:p>
            <a:r>
              <a:rPr lang="en-US" dirty="0"/>
              <a:t>You’ll see that some of these areas are where we continue to have issues with property owners. </a:t>
            </a:r>
          </a:p>
        </p:txBody>
      </p:sp>
      <p:sp>
        <p:nvSpPr>
          <p:cNvPr id="4" name="Slide Number Placeholder 3"/>
          <p:cNvSpPr>
            <a:spLocks noGrp="1"/>
          </p:cNvSpPr>
          <p:nvPr>
            <p:ph type="sldNum" sz="quarter" idx="5"/>
          </p:nvPr>
        </p:nvSpPr>
        <p:spPr/>
        <p:txBody>
          <a:bodyPr/>
          <a:lstStyle/>
          <a:p>
            <a:fld id="{3AC040DB-64C2-46EC-8AB5-B641F23AC58E}" type="slidenum">
              <a:rPr lang="en-US" smtClean="0"/>
              <a:t>10</a:t>
            </a:fld>
            <a:endParaRPr lang="en-US"/>
          </a:p>
        </p:txBody>
      </p:sp>
    </p:spTree>
    <p:extLst>
      <p:ext uri="{BB962C8B-B14F-4D97-AF65-F5344CB8AC3E}">
        <p14:creationId xmlns:p14="http://schemas.microsoft.com/office/powerpoint/2010/main" val="1950076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92A82-7E3E-BF98-7028-2D85B5B39C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F7BAD3-8DA0-64A4-9319-8D8D72DB9B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723BDF-6969-D2F5-A85A-83DD07816A71}"/>
              </a:ext>
            </a:extLst>
          </p:cNvPr>
          <p:cNvSpPr>
            <a:spLocks noGrp="1"/>
          </p:cNvSpPr>
          <p:nvPr>
            <p:ph type="body" idx="1"/>
          </p:nvPr>
        </p:nvSpPr>
        <p:spPr/>
        <p:txBody>
          <a:bodyPr/>
          <a:lstStyle/>
          <a:p>
            <a:pPr marL="169139" indent="-169139">
              <a:buFont typeface="Arial" panose="020B0604020202020204" pitchFamily="34" charset="0"/>
              <a:buChar char="•"/>
            </a:pPr>
            <a:r>
              <a:rPr lang="en-US" dirty="0"/>
              <a:t>Individual Meeting with Windstream </a:t>
            </a:r>
          </a:p>
          <a:p>
            <a:pPr marL="169139" indent="-169139">
              <a:buFont typeface="Arial" panose="020B0604020202020204" pitchFamily="34" charset="0"/>
              <a:buChar char="•"/>
            </a:pPr>
            <a:r>
              <a:rPr lang="en-US" dirty="0"/>
              <a:t>George Garza met with Tommy Lewis Onsite</a:t>
            </a:r>
          </a:p>
          <a:p>
            <a:pPr marL="169139" indent="-169139">
              <a:buFont typeface="Arial" panose="020B0604020202020204" pitchFamily="34" charset="0"/>
              <a:buChar char="•"/>
            </a:pPr>
            <a:r>
              <a:rPr lang="en-US" dirty="0"/>
              <a:t>Individual Meetings help to establish personal connections.</a:t>
            </a:r>
          </a:p>
          <a:p>
            <a:pPr marL="169139" indent="-169139">
              <a:buFont typeface="Arial" panose="020B0604020202020204" pitchFamily="34" charset="0"/>
              <a:buChar char="•"/>
            </a:pPr>
            <a:r>
              <a:rPr lang="en-US" dirty="0"/>
              <a:t>All parties have a clearer understanding of the project. </a:t>
            </a:r>
          </a:p>
          <a:p>
            <a:pPr marL="169139" indent="-169139">
              <a:buFont typeface="Arial" panose="020B0604020202020204" pitchFamily="34" charset="0"/>
              <a:buChar char="•"/>
            </a:pPr>
            <a:r>
              <a:rPr lang="en-US" dirty="0"/>
              <a:t>Windstream decided to abandoned their individual route and to place their facilities on KU and Jackson Energy pole lines. </a:t>
            </a:r>
          </a:p>
          <a:p>
            <a:endParaRPr lang="en-US" dirty="0"/>
          </a:p>
        </p:txBody>
      </p:sp>
      <p:sp>
        <p:nvSpPr>
          <p:cNvPr id="4" name="Slide Number Placeholder 3">
            <a:extLst>
              <a:ext uri="{FF2B5EF4-FFF2-40B4-BE49-F238E27FC236}">
                <a16:creationId xmlns:a16="http://schemas.microsoft.com/office/drawing/2014/main" id="{5F5B3B0B-FA05-FB59-8EA1-78402EBA18FC}"/>
              </a:ext>
            </a:extLst>
          </p:cNvPr>
          <p:cNvSpPr>
            <a:spLocks noGrp="1"/>
          </p:cNvSpPr>
          <p:nvPr>
            <p:ph type="sldNum" sz="quarter" idx="5"/>
          </p:nvPr>
        </p:nvSpPr>
        <p:spPr/>
        <p:txBody>
          <a:bodyPr/>
          <a:lstStyle/>
          <a:p>
            <a:fld id="{3AC040DB-64C2-46EC-8AB5-B641F23AC58E}" type="slidenum">
              <a:rPr lang="en-US" smtClean="0"/>
              <a:t>11</a:t>
            </a:fld>
            <a:endParaRPr lang="en-US"/>
          </a:p>
        </p:txBody>
      </p:sp>
    </p:spTree>
    <p:extLst>
      <p:ext uri="{BB962C8B-B14F-4D97-AF65-F5344CB8AC3E}">
        <p14:creationId xmlns:p14="http://schemas.microsoft.com/office/powerpoint/2010/main" val="41597343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Kevin</a:t>
            </a:r>
          </a:p>
          <a:p>
            <a:pPr marL="169139" indent="-169139">
              <a:buFont typeface="Arial" panose="020B0604020202020204" pitchFamily="34" charset="0"/>
              <a:buChar char="•"/>
            </a:pPr>
            <a:r>
              <a:rPr lang="en-US" dirty="0"/>
              <a:t>Individual Meeting with Windstream </a:t>
            </a:r>
          </a:p>
          <a:p>
            <a:pPr marL="169139" indent="-169139">
              <a:buFont typeface="Arial" panose="020B0604020202020204" pitchFamily="34" charset="0"/>
              <a:buChar char="•"/>
            </a:pPr>
            <a:r>
              <a:rPr lang="en-US" dirty="0"/>
              <a:t>George Garza met with Tommy Lewis Onsite</a:t>
            </a:r>
          </a:p>
          <a:p>
            <a:pPr marL="169139" indent="-169139">
              <a:buFont typeface="Arial" panose="020B0604020202020204" pitchFamily="34" charset="0"/>
              <a:buChar char="•"/>
            </a:pPr>
            <a:r>
              <a:rPr lang="en-US" dirty="0"/>
              <a:t>Walked the corridors in each direction in 100-degree weather</a:t>
            </a:r>
          </a:p>
          <a:p>
            <a:r>
              <a:rPr lang="en-US" dirty="0"/>
              <a:t>How hot was it?  Did I hear someone ask, “How hot was it?</a:t>
            </a:r>
          </a:p>
          <a:p>
            <a:pPr marL="101483" indent="-101483">
              <a:buFont typeface="Arial" panose="020B0604020202020204" pitchFamily="34" charset="0"/>
              <a:buChar char="•"/>
            </a:pPr>
            <a:r>
              <a:rPr lang="en-US" dirty="0"/>
              <a:t>It was so hot the chickens were laying hard-boiled eggs.</a:t>
            </a:r>
          </a:p>
          <a:p>
            <a:pPr marL="101483" indent="-101483">
              <a:buFont typeface="Arial" panose="020B0604020202020204" pitchFamily="34" charset="0"/>
              <a:buChar char="•"/>
            </a:pPr>
            <a:r>
              <a:rPr lang="en-US" dirty="0"/>
              <a:t>It was so hot, they saw a guy on the street with a sign that said, “Will work for shade.”</a:t>
            </a:r>
          </a:p>
          <a:p>
            <a:pPr marL="101483" indent="-101483">
              <a:buFont typeface="Arial" panose="020B0604020202020204" pitchFamily="34" charset="0"/>
              <a:buChar char="•"/>
            </a:pPr>
            <a:r>
              <a:rPr lang="en-US" dirty="0"/>
              <a:t>It was so hot, they bought a frozen pizza for lunch and let it bake as they walked down the street.</a:t>
            </a:r>
          </a:p>
          <a:p>
            <a:pPr marL="101483" indent="-101483">
              <a:buFont typeface="Arial" panose="020B0604020202020204" pitchFamily="34" charset="0"/>
              <a:buChar char="•"/>
            </a:pPr>
            <a:r>
              <a:rPr lang="en-US" dirty="0"/>
              <a:t>It was so hot they saw the devil in Walmart buying an air conditioner.  </a:t>
            </a:r>
          </a:p>
          <a:p>
            <a:pPr marL="101483" indent="-101483">
              <a:buFont typeface="Arial" panose="020B0604020202020204" pitchFamily="34" charset="0"/>
              <a:buChar char="•"/>
            </a:pPr>
            <a:r>
              <a:rPr lang="en-US" dirty="0"/>
              <a:t>It was so hot the artificial flowers were wilting.  </a:t>
            </a:r>
          </a:p>
        </p:txBody>
      </p:sp>
      <p:sp>
        <p:nvSpPr>
          <p:cNvPr id="4" name="Slide Number Placeholder 3"/>
          <p:cNvSpPr>
            <a:spLocks noGrp="1"/>
          </p:cNvSpPr>
          <p:nvPr>
            <p:ph type="sldNum" sz="quarter" idx="5"/>
          </p:nvPr>
        </p:nvSpPr>
        <p:spPr/>
        <p:txBody>
          <a:bodyPr/>
          <a:lstStyle/>
          <a:p>
            <a:fld id="{3AC040DB-64C2-46EC-8AB5-B641F23AC58E}" type="slidenum">
              <a:rPr lang="en-US" smtClean="0"/>
              <a:t>12</a:t>
            </a:fld>
            <a:endParaRPr lang="en-US"/>
          </a:p>
        </p:txBody>
      </p:sp>
    </p:spTree>
    <p:extLst>
      <p:ext uri="{BB962C8B-B14F-4D97-AF65-F5344CB8AC3E}">
        <p14:creationId xmlns:p14="http://schemas.microsoft.com/office/powerpoint/2010/main" val="2360634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169139" indent="-169139">
              <a:buFont typeface="Arial" panose="020B0604020202020204" pitchFamily="34" charset="0"/>
              <a:buChar char="•"/>
            </a:pPr>
            <a:r>
              <a:rPr lang="en-US" dirty="0"/>
              <a:t>LUC - $13 million water, sewer, including a pump station. ($2 million betterment)</a:t>
            </a:r>
          </a:p>
          <a:p>
            <a:pPr marL="169139" indent="-169139">
              <a:buFont typeface="Arial" panose="020B0604020202020204" pitchFamily="34" charset="0"/>
              <a:buChar char="•"/>
            </a:pPr>
            <a:r>
              <a:rPr lang="en-US" dirty="0"/>
              <a:t>Plans to be included in the highway contract – work to be done by the highway contractor.  </a:t>
            </a:r>
          </a:p>
          <a:p>
            <a:pPr marL="169139" indent="-169139">
              <a:buFont typeface="Arial" panose="020B0604020202020204" pitchFamily="34" charset="0"/>
              <a:buChar char="•"/>
            </a:pPr>
            <a:r>
              <a:rPr lang="en-US" dirty="0"/>
              <a:t>Met with Eclipse quarterly, then monthly, and then weekly.</a:t>
            </a:r>
          </a:p>
          <a:p>
            <a:pPr marL="169139" indent="-169139">
              <a:buFont typeface="Arial" panose="020B0604020202020204" pitchFamily="34" charset="0"/>
              <a:buChar char="•"/>
            </a:pPr>
            <a:r>
              <a:rPr lang="en-US" dirty="0"/>
              <a:t>Quarterly – Stephanie Blain would lead the review of the preliminary design plans, ask questions, point out opportunities for changes to reduce the relocations.  </a:t>
            </a:r>
          </a:p>
          <a:p>
            <a:pPr marL="169139" indent="-169139">
              <a:buFont typeface="Arial" panose="020B0604020202020204" pitchFamily="34" charset="0"/>
              <a:buChar char="•"/>
            </a:pPr>
            <a:r>
              <a:rPr lang="en-US" dirty="0"/>
              <a:t>-	Having an experienced engineer who designs water and sewer line relocations was crucial during this stage of the project.  Stephanie provided a fresh review of the project that benefited both KYTC and LUC. She would sometimes ask some hard questions, but also offer suggestions on how to design the relocation differently. </a:t>
            </a:r>
          </a:p>
          <a:p>
            <a:pPr marL="169139" indent="-169139">
              <a:buFont typeface="Arial" panose="020B0604020202020204" pitchFamily="34" charset="0"/>
              <a:buChar char="•"/>
            </a:pPr>
            <a:endParaRPr lang="en-US" dirty="0"/>
          </a:p>
          <a:p>
            <a:pPr marL="169139" indent="-169139">
              <a:buFont typeface="Arial" panose="020B0604020202020204" pitchFamily="34" charset="0"/>
              <a:buChar char="•"/>
            </a:pPr>
            <a:r>
              <a:rPr lang="en-US" dirty="0"/>
              <a:t>Said work is to be completed with 90.0726214% of the costs to be borne by the Cabinet and 9.92737857% of the costs to be borne by the Utility Owner</a:t>
            </a:r>
          </a:p>
          <a:p>
            <a:endParaRPr lang="en-US" dirty="0"/>
          </a:p>
        </p:txBody>
      </p:sp>
      <p:sp>
        <p:nvSpPr>
          <p:cNvPr id="4" name="Slide Number Placeholder 3"/>
          <p:cNvSpPr>
            <a:spLocks noGrp="1"/>
          </p:cNvSpPr>
          <p:nvPr>
            <p:ph type="sldNum" sz="quarter" idx="5"/>
          </p:nvPr>
        </p:nvSpPr>
        <p:spPr/>
        <p:txBody>
          <a:bodyPr/>
          <a:lstStyle/>
          <a:p>
            <a:fld id="{3AC040DB-64C2-46EC-8AB5-B641F23AC58E}" type="slidenum">
              <a:rPr lang="en-US" smtClean="0"/>
              <a:t>13</a:t>
            </a:fld>
            <a:endParaRPr lang="en-US"/>
          </a:p>
        </p:txBody>
      </p:sp>
    </p:spTree>
    <p:extLst>
      <p:ext uri="{BB962C8B-B14F-4D97-AF65-F5344CB8AC3E}">
        <p14:creationId xmlns:p14="http://schemas.microsoft.com/office/powerpoint/2010/main" val="28427200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to Cody</a:t>
            </a:r>
          </a:p>
          <a:p>
            <a:pPr marL="169139" indent="-169139">
              <a:buFont typeface="Arial" panose="020B0604020202020204" pitchFamily="34" charset="0"/>
              <a:buChar char="•"/>
            </a:pPr>
            <a:r>
              <a:rPr lang="en-US" dirty="0"/>
              <a:t>$2 million Betterments – this took a village to work out.  </a:t>
            </a:r>
          </a:p>
          <a:p>
            <a:pPr marL="169139" indent="-169139">
              <a:buFont typeface="Arial" panose="020B0604020202020204" pitchFamily="34" charset="0"/>
              <a:buChar char="•"/>
            </a:pPr>
            <a:r>
              <a:rPr lang="en-US" dirty="0"/>
              <a:t>-	First with the engineering agreement.  We had to work through the preliminary plans, estimate, and work through all of the </a:t>
            </a:r>
            <a:r>
              <a:rPr lang="en-US" dirty="0" err="1"/>
              <a:t>details.Involved</a:t>
            </a:r>
            <a:r>
              <a:rPr lang="en-US" dirty="0"/>
              <a:t> CO Utilities (Jennifer, Dewey, Justin Reichenbach, and Sean Johnson)</a:t>
            </a:r>
          </a:p>
          <a:p>
            <a:pPr marL="169139" indent="-169139">
              <a:buFont typeface="Arial" panose="020B0604020202020204" pitchFamily="34" charset="0"/>
              <a:buChar char="•"/>
            </a:pPr>
            <a:r>
              <a:rPr lang="en-US" dirty="0"/>
              <a:t>o	The pump station – We had to determine if this was a betterment or not.  We eventually concluded that the existing pump station could not be avoided.  Expand on this…  Partial Betterment.</a:t>
            </a:r>
          </a:p>
          <a:p>
            <a:pPr marL="169139" indent="-169139">
              <a:buFont typeface="Arial" panose="020B0604020202020204" pitchFamily="34" charset="0"/>
              <a:buChar char="•"/>
            </a:pPr>
            <a:r>
              <a:rPr lang="en-US" dirty="0"/>
              <a:t>o	Expand on the betterment discussion.  (decimals…..)</a:t>
            </a:r>
          </a:p>
          <a:p>
            <a:pPr marL="169139" indent="-169139">
              <a:buFont typeface="Arial" panose="020B0604020202020204" pitchFamily="34" charset="0"/>
              <a:buChar char="•"/>
            </a:pPr>
            <a:r>
              <a:rPr lang="en-US" dirty="0"/>
              <a:t>We also had the luxury having a another experience engineer (Mike Flynn) with availability to review the final plans during the last few months of the plan development.  Mike got into the weeds of quantities, particular fittings, and helped to fine-tune the final relocation plan set. </a:t>
            </a:r>
          </a:p>
          <a:p>
            <a:pPr marL="169139" indent="-169139">
              <a:buFont typeface="Arial" panose="020B0604020202020204" pitchFamily="34" charset="0"/>
              <a:buChar char="•"/>
            </a:pPr>
            <a:r>
              <a:rPr lang="en-US" dirty="0"/>
              <a:t>Also – What do you do with the original engineering agreement? </a:t>
            </a:r>
          </a:p>
          <a:p>
            <a:endParaRPr lang="en-US" dirty="0"/>
          </a:p>
        </p:txBody>
      </p:sp>
      <p:sp>
        <p:nvSpPr>
          <p:cNvPr id="4" name="Slide Number Placeholder 3"/>
          <p:cNvSpPr>
            <a:spLocks noGrp="1"/>
          </p:cNvSpPr>
          <p:nvPr>
            <p:ph type="sldNum" sz="quarter" idx="5"/>
          </p:nvPr>
        </p:nvSpPr>
        <p:spPr/>
        <p:txBody>
          <a:bodyPr/>
          <a:lstStyle/>
          <a:p>
            <a:fld id="{3AC040DB-64C2-46EC-8AB5-B641F23AC58E}" type="slidenum">
              <a:rPr lang="en-US" smtClean="0"/>
              <a:t>14</a:t>
            </a:fld>
            <a:endParaRPr lang="en-US"/>
          </a:p>
        </p:txBody>
      </p:sp>
    </p:spTree>
    <p:extLst>
      <p:ext uri="{BB962C8B-B14F-4D97-AF65-F5344CB8AC3E}">
        <p14:creationId xmlns:p14="http://schemas.microsoft.com/office/powerpoint/2010/main" val="31139714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F7182-1ACA-C0A6-F4FE-51129C73FF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EFCCCB-4022-810F-054A-A55A3F3226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7EFDF1-47DF-92C6-6FE7-92D43BACA668}"/>
              </a:ext>
            </a:extLst>
          </p:cNvPr>
          <p:cNvSpPr>
            <a:spLocks noGrp="1"/>
          </p:cNvSpPr>
          <p:nvPr>
            <p:ph type="body" idx="1"/>
          </p:nvPr>
        </p:nvSpPr>
        <p:spPr/>
        <p:txBody>
          <a:bodyPr/>
          <a:lstStyle/>
          <a:p>
            <a:r>
              <a:rPr lang="en-US" dirty="0"/>
              <a:t>Cody</a:t>
            </a:r>
          </a:p>
          <a:p>
            <a:r>
              <a:rPr lang="en-US" dirty="0"/>
              <a:t>Talk about how you worked with Tommy to finalize his plans and estimate for the utility agreement.  </a:t>
            </a:r>
          </a:p>
        </p:txBody>
      </p:sp>
      <p:sp>
        <p:nvSpPr>
          <p:cNvPr id="4" name="Slide Number Placeholder 3">
            <a:extLst>
              <a:ext uri="{FF2B5EF4-FFF2-40B4-BE49-F238E27FC236}">
                <a16:creationId xmlns:a16="http://schemas.microsoft.com/office/drawing/2014/main" id="{B86279F7-E91B-DBBD-5F7D-F41541CDC2D3}"/>
              </a:ext>
            </a:extLst>
          </p:cNvPr>
          <p:cNvSpPr>
            <a:spLocks noGrp="1"/>
          </p:cNvSpPr>
          <p:nvPr>
            <p:ph type="sldNum" sz="quarter" idx="5"/>
          </p:nvPr>
        </p:nvSpPr>
        <p:spPr/>
        <p:txBody>
          <a:bodyPr/>
          <a:lstStyle/>
          <a:p>
            <a:fld id="{3AC040DB-64C2-46EC-8AB5-B641F23AC58E}" type="slidenum">
              <a:rPr lang="en-US" smtClean="0"/>
              <a:t>15</a:t>
            </a:fld>
            <a:endParaRPr lang="en-US"/>
          </a:p>
        </p:txBody>
      </p:sp>
    </p:spTree>
    <p:extLst>
      <p:ext uri="{BB962C8B-B14F-4D97-AF65-F5344CB8AC3E}">
        <p14:creationId xmlns:p14="http://schemas.microsoft.com/office/powerpoint/2010/main" val="13833834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541246" eaLnBrk="0" fontAlgn="base" hangingPunct="0">
              <a:spcBef>
                <a:spcPct val="0"/>
              </a:spcBef>
              <a:spcAft>
                <a:spcPct val="0"/>
              </a:spcAft>
              <a:defRPr/>
            </a:pPr>
            <a:r>
              <a:rPr lang="en-US" dirty="0">
                <a:solidFill>
                  <a:prstClr val="black"/>
                </a:solidFill>
                <a:latin typeface="Arial" panose="020B0604020202020204" pitchFamily="34" charset="0"/>
              </a:rPr>
              <a:t>Cody</a:t>
            </a:r>
          </a:p>
          <a:p>
            <a:pPr marL="169139" indent="-169139" defTabSz="541246" eaLnBrk="0" fontAlgn="base" hangingPunct="0">
              <a:spcBef>
                <a:spcPct val="0"/>
              </a:spcBef>
              <a:spcAft>
                <a:spcPct val="0"/>
              </a:spcAft>
              <a:buFont typeface="Arial" panose="020B0604020202020204" pitchFamily="34" charset="0"/>
              <a:buChar char="•"/>
              <a:defRPr/>
            </a:pPr>
            <a:r>
              <a:rPr lang="en-US" dirty="0">
                <a:solidFill>
                  <a:prstClr val="black"/>
                </a:solidFill>
                <a:latin typeface="Arial" panose="020B0604020202020204" pitchFamily="34" charset="0"/>
              </a:rPr>
              <a:t>we engineering agreement was already in place when we started.  The engineering firm was working in their relocation plans.  </a:t>
            </a:r>
          </a:p>
          <a:p>
            <a:pPr marL="169139" indent="-169139" defTabSz="541246" eaLnBrk="0" fontAlgn="base" hangingPunct="0">
              <a:spcBef>
                <a:spcPct val="0"/>
              </a:spcBef>
              <a:spcAft>
                <a:spcPct val="0"/>
              </a:spcAft>
              <a:buFont typeface="Arial" panose="020B0604020202020204" pitchFamily="34" charset="0"/>
              <a:buChar char="•"/>
              <a:defRPr/>
            </a:pPr>
            <a:r>
              <a:rPr lang="en-US" dirty="0">
                <a:solidFill>
                  <a:prstClr val="black"/>
                </a:solidFill>
                <a:latin typeface="Arial" panose="020B0604020202020204" pitchFamily="34" charset="0"/>
              </a:rPr>
              <a:t>When we received their plans Cody started questioning some of the proposed relocations as potential betterments.  Need to expand on this…. Local knowledge is always valuable.  He knew the area and questioned some of the reasoning behind what they were doing. </a:t>
            </a:r>
          </a:p>
          <a:p>
            <a:pPr marL="169139" indent="-169139" defTabSz="541246" eaLnBrk="0" fontAlgn="base" hangingPunct="0">
              <a:spcBef>
                <a:spcPct val="0"/>
              </a:spcBef>
              <a:spcAft>
                <a:spcPct val="0"/>
              </a:spcAft>
              <a:buFont typeface="Arial" panose="020B0604020202020204" pitchFamily="34" charset="0"/>
              <a:buChar char="•"/>
              <a:defRPr/>
            </a:pPr>
            <a:r>
              <a:rPr lang="en-US" dirty="0">
                <a:solidFill>
                  <a:prstClr val="black"/>
                </a:solidFill>
                <a:latin typeface="Arial" panose="020B0604020202020204" pitchFamily="34" charset="0"/>
              </a:rPr>
              <a:t>Required coordination meetings with CO Utilities, including Jennifer, to work this out.  The plans had been developed and presented earlier but no one had questioned the betterments. We developed a more practical solution, which would cost less, but also required the engineering firm to have to updater their design. Since all parties had some stake in this, KYTC agreed to pay for the engineering fees of the redesign.  </a:t>
            </a:r>
          </a:p>
          <a:p>
            <a:pPr marL="169139" indent="-169139" defTabSz="541246" eaLnBrk="0" fontAlgn="base" hangingPunct="0">
              <a:spcBef>
                <a:spcPct val="0"/>
              </a:spcBef>
              <a:spcAft>
                <a:spcPct val="0"/>
              </a:spcAft>
              <a:buFont typeface="Arial" panose="020B0604020202020204" pitchFamily="34" charset="0"/>
              <a:buChar char="•"/>
              <a:defRPr/>
            </a:pPr>
            <a:r>
              <a:rPr lang="en-US" dirty="0">
                <a:solidFill>
                  <a:prstClr val="black"/>
                </a:solidFill>
                <a:latin typeface="Arial" panose="020B0604020202020204" pitchFamily="34" charset="0"/>
              </a:rPr>
              <a:t>Once the plans were approved, the agreement was executed for the company to complete the relocation.  Once again, we didn’t give NTP because ROW wasn’t cleared. </a:t>
            </a:r>
          </a:p>
          <a:p>
            <a:endParaRPr lang="en-US" dirty="0"/>
          </a:p>
        </p:txBody>
      </p:sp>
      <p:sp>
        <p:nvSpPr>
          <p:cNvPr id="4" name="Slide Number Placeholder 3"/>
          <p:cNvSpPr>
            <a:spLocks noGrp="1"/>
          </p:cNvSpPr>
          <p:nvPr>
            <p:ph type="sldNum" sz="quarter" idx="5"/>
          </p:nvPr>
        </p:nvSpPr>
        <p:spPr/>
        <p:txBody>
          <a:bodyPr/>
          <a:lstStyle/>
          <a:p>
            <a:fld id="{3AC040DB-64C2-46EC-8AB5-B641F23AC58E}" type="slidenum">
              <a:rPr lang="en-US" smtClean="0"/>
              <a:t>16</a:t>
            </a:fld>
            <a:endParaRPr lang="en-US"/>
          </a:p>
        </p:txBody>
      </p:sp>
    </p:spTree>
    <p:extLst>
      <p:ext uri="{BB962C8B-B14F-4D97-AF65-F5344CB8AC3E}">
        <p14:creationId xmlns:p14="http://schemas.microsoft.com/office/powerpoint/2010/main" val="33715959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700" dirty="0"/>
              <a:t>Cody</a:t>
            </a:r>
          </a:p>
          <a:p>
            <a:pPr marL="169139" indent="-169139">
              <a:buFont typeface="Arial" panose="020B0604020202020204" pitchFamily="34" charset="0"/>
              <a:buChar char="•"/>
            </a:pPr>
            <a:r>
              <a:rPr lang="en-US" sz="700" dirty="0"/>
              <a:t>Not familiar with the KYTC process or plans.  Great guys and easy to work with. </a:t>
            </a:r>
          </a:p>
          <a:p>
            <a:pPr marL="169139" indent="-169139">
              <a:buFont typeface="Arial" panose="020B0604020202020204" pitchFamily="34" charset="0"/>
              <a:buChar char="•"/>
            </a:pPr>
            <a:r>
              <a:rPr lang="en-US" sz="700" dirty="0"/>
              <a:t>We had to guide them through the process by taking their relocation concepts and showing the pole line on the plans sheets.  We met with them in the field to assist with the pole locations. </a:t>
            </a:r>
          </a:p>
          <a:p>
            <a:pPr marL="169139" indent="-169139">
              <a:buFont typeface="Arial" panose="020B0604020202020204" pitchFamily="34" charset="0"/>
              <a:buChar char="•"/>
            </a:pPr>
            <a:r>
              <a:rPr lang="en-US" sz="700" dirty="0"/>
              <a:t>Initially, Laurel Schools thought their only impacts were along US-25.  We asked them to review other sections of the project multiple times.  </a:t>
            </a:r>
          </a:p>
          <a:p>
            <a:pPr marL="169139" indent="-169139">
              <a:buFont typeface="Arial" panose="020B0604020202020204" pitchFamily="34" charset="0"/>
              <a:buChar char="•"/>
            </a:pPr>
            <a:r>
              <a:rPr lang="en-US" sz="700" dirty="0"/>
              <a:t>We eventually determined that they were the first line down under on the new KU section and the Jackson Energy poles.  </a:t>
            </a:r>
          </a:p>
          <a:p>
            <a:pPr marL="169139" indent="-169139">
              <a:buFont typeface="Arial" panose="020B0604020202020204" pitchFamily="34" charset="0"/>
              <a:buChar char="•"/>
            </a:pPr>
            <a:r>
              <a:rPr lang="en-US" sz="700" dirty="0"/>
              <a:t>We also had to work with Laurel Schools to set 3-4 new poles to make it work.  </a:t>
            </a:r>
          </a:p>
          <a:p>
            <a:pPr marL="169139" indent="-169139">
              <a:buFont typeface="Arial" panose="020B0604020202020204" pitchFamily="34" charset="0"/>
              <a:buChar char="•"/>
            </a:pPr>
            <a:r>
              <a:rPr lang="en-US" sz="700" dirty="0"/>
              <a:t> got their plans, estimate and agreement executed early, but had to hold the NTP because of ROW clearance.</a:t>
            </a:r>
          </a:p>
          <a:p>
            <a:endParaRPr lang="en-US" dirty="0"/>
          </a:p>
        </p:txBody>
      </p:sp>
      <p:sp>
        <p:nvSpPr>
          <p:cNvPr id="4" name="Slide Number Placeholder 3"/>
          <p:cNvSpPr>
            <a:spLocks noGrp="1"/>
          </p:cNvSpPr>
          <p:nvPr>
            <p:ph type="sldNum" sz="quarter" idx="5"/>
          </p:nvPr>
        </p:nvSpPr>
        <p:spPr/>
        <p:txBody>
          <a:bodyPr/>
          <a:lstStyle/>
          <a:p>
            <a:fld id="{3AC040DB-64C2-46EC-8AB5-B641F23AC58E}" type="slidenum">
              <a:rPr lang="en-US" smtClean="0"/>
              <a:t>17</a:t>
            </a:fld>
            <a:endParaRPr lang="en-US"/>
          </a:p>
        </p:txBody>
      </p:sp>
    </p:spTree>
    <p:extLst>
      <p:ext uri="{BB962C8B-B14F-4D97-AF65-F5344CB8AC3E}">
        <p14:creationId xmlns:p14="http://schemas.microsoft.com/office/powerpoint/2010/main" val="310257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Kevin </a:t>
            </a:r>
          </a:p>
        </p:txBody>
      </p:sp>
      <p:sp>
        <p:nvSpPr>
          <p:cNvPr id="4" name="Slide Number Placeholder 3"/>
          <p:cNvSpPr>
            <a:spLocks noGrp="1"/>
          </p:cNvSpPr>
          <p:nvPr>
            <p:ph type="sldNum" sz="quarter" idx="5"/>
          </p:nvPr>
        </p:nvSpPr>
        <p:spPr/>
        <p:txBody>
          <a:bodyPr/>
          <a:lstStyle/>
          <a:p>
            <a:fld id="{3AC040DB-64C2-46EC-8AB5-B641F23AC58E}" type="slidenum">
              <a:rPr lang="en-US" smtClean="0"/>
              <a:t>18</a:t>
            </a:fld>
            <a:endParaRPr lang="en-US"/>
          </a:p>
        </p:txBody>
      </p:sp>
    </p:spTree>
    <p:extLst>
      <p:ext uri="{BB962C8B-B14F-4D97-AF65-F5344CB8AC3E}">
        <p14:creationId xmlns:p14="http://schemas.microsoft.com/office/powerpoint/2010/main" val="6309872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541246">
              <a:defRPr/>
            </a:pPr>
            <a:r>
              <a:rPr lang="en-US" dirty="0"/>
              <a:t>Kevin</a:t>
            </a:r>
          </a:p>
          <a:p>
            <a:pPr marL="169139" indent="-169139" defTabSz="541246">
              <a:buFont typeface="Arial" panose="020B0604020202020204" pitchFamily="34" charset="0"/>
              <a:buChar char="•"/>
              <a:defRPr/>
            </a:pPr>
            <a:r>
              <a:rPr lang="en-US" dirty="0"/>
              <a:t>Another twist with the project occurred with the 2024 Highway Plan -- HGC Funding</a:t>
            </a:r>
          </a:p>
          <a:p>
            <a:pPr marL="169139" indent="-169139">
              <a:buFont typeface="Arial" panose="020B0604020202020204" pitchFamily="34" charset="0"/>
              <a:buChar char="•"/>
            </a:pPr>
            <a:r>
              <a:rPr lang="en-US" dirty="0"/>
              <a:t>Communicated the Fall 2025 Letting Date to all utility companies in December 2024.  Requested plans and estimates asap, but no later than June 2025. Set goal to have all agreements executed by August 2025.  We were already meeting monthly with the companies and made this goal a clear milestone for everyone to meet.  </a:t>
            </a:r>
          </a:p>
          <a:p>
            <a:pPr marL="169139" indent="-169139">
              <a:buFont typeface="Arial" panose="020B0604020202020204" pitchFamily="34" charset="0"/>
              <a:buChar char="•"/>
            </a:pPr>
            <a:r>
              <a:rPr lang="en-US" dirty="0"/>
              <a:t>Developed the phasing plan for utility relocations to match the construction phasing plan. </a:t>
            </a:r>
          </a:p>
          <a:p>
            <a:pPr marL="169139" indent="-169139">
              <a:buFont typeface="Arial" panose="020B0604020202020204" pitchFamily="34" charset="0"/>
              <a:buChar char="•"/>
            </a:pPr>
            <a:r>
              <a:rPr lang="en-US" dirty="0"/>
              <a:t>Added KY 192 to the Project – which added 12 months to our schedule, until it was removed in the 2026 Highway Plan.  </a:t>
            </a:r>
          </a:p>
          <a:p>
            <a:pPr marL="169139" indent="-169139">
              <a:buFont typeface="Arial" panose="020B0604020202020204" pitchFamily="34" charset="0"/>
              <a:buChar char="•"/>
            </a:pPr>
            <a:r>
              <a:rPr lang="en-US" dirty="0"/>
              <a:t>We continued meeting monthly with the overhead companies and weekly with LUC.  </a:t>
            </a:r>
          </a:p>
          <a:p>
            <a:pPr marL="169139" indent="-169139">
              <a:buFont typeface="Arial" panose="020B0604020202020204" pitchFamily="34" charset="0"/>
              <a:buChar char="•"/>
            </a:pPr>
            <a:r>
              <a:rPr lang="en-US" dirty="0"/>
              <a:t>The KY 192 pavement rehab had been incorporated into the project. This gave the highway contractor a lot of work to do in the first construction season.  The new highway plan did not provide funding for this and the work was taken out of the project. </a:t>
            </a:r>
          </a:p>
          <a:p>
            <a:pPr marL="169139" indent="-169139">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3AC040DB-64C2-46EC-8AB5-B641F23AC58E}" type="slidenum">
              <a:rPr lang="en-US" smtClean="0"/>
              <a:t>19</a:t>
            </a:fld>
            <a:endParaRPr lang="en-US"/>
          </a:p>
        </p:txBody>
      </p:sp>
    </p:spTree>
    <p:extLst>
      <p:ext uri="{BB962C8B-B14F-4D97-AF65-F5344CB8AC3E}">
        <p14:creationId xmlns:p14="http://schemas.microsoft.com/office/powerpoint/2010/main" val="30370649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1CBD9-BF30-C572-17EF-F7165EB57C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9E23E9-96BA-E898-2F06-E76F6827C4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4EBEC0-EF9B-6988-BE13-AD36D8A28C86}"/>
              </a:ext>
            </a:extLst>
          </p:cNvPr>
          <p:cNvSpPr>
            <a:spLocks noGrp="1"/>
          </p:cNvSpPr>
          <p:nvPr>
            <p:ph type="body" idx="1"/>
          </p:nvPr>
        </p:nvSpPr>
        <p:spPr/>
        <p:txBody>
          <a:bodyPr/>
          <a:lstStyle/>
          <a:p>
            <a:r>
              <a:rPr lang="en-US" dirty="0"/>
              <a:t>Kevin</a:t>
            </a:r>
          </a:p>
          <a:p>
            <a:endParaRPr lang="en-US" dirty="0"/>
          </a:p>
        </p:txBody>
      </p:sp>
      <p:sp>
        <p:nvSpPr>
          <p:cNvPr id="4" name="Slide Number Placeholder 3">
            <a:extLst>
              <a:ext uri="{FF2B5EF4-FFF2-40B4-BE49-F238E27FC236}">
                <a16:creationId xmlns:a16="http://schemas.microsoft.com/office/drawing/2014/main" id="{889EB087-1B1E-8A51-BD28-5E49B0BA61C0}"/>
              </a:ext>
            </a:extLst>
          </p:cNvPr>
          <p:cNvSpPr>
            <a:spLocks noGrp="1"/>
          </p:cNvSpPr>
          <p:nvPr>
            <p:ph type="sldNum" sz="quarter" idx="5"/>
          </p:nvPr>
        </p:nvSpPr>
        <p:spPr/>
        <p:txBody>
          <a:bodyPr/>
          <a:lstStyle/>
          <a:p>
            <a:fld id="{3AC040DB-64C2-46EC-8AB5-B641F23AC58E}" type="slidenum">
              <a:rPr lang="en-US" smtClean="0"/>
              <a:t>20</a:t>
            </a:fld>
            <a:endParaRPr lang="en-US"/>
          </a:p>
        </p:txBody>
      </p:sp>
    </p:spTree>
    <p:extLst>
      <p:ext uri="{BB962C8B-B14F-4D97-AF65-F5344CB8AC3E}">
        <p14:creationId xmlns:p14="http://schemas.microsoft.com/office/powerpoint/2010/main" val="17865699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Kevin</a:t>
            </a:r>
          </a:p>
        </p:txBody>
      </p:sp>
      <p:sp>
        <p:nvSpPr>
          <p:cNvPr id="4" name="Slide Number Placeholder 3"/>
          <p:cNvSpPr>
            <a:spLocks noGrp="1"/>
          </p:cNvSpPr>
          <p:nvPr>
            <p:ph type="sldNum" sz="quarter" idx="5"/>
          </p:nvPr>
        </p:nvSpPr>
        <p:spPr/>
        <p:txBody>
          <a:bodyPr/>
          <a:lstStyle/>
          <a:p>
            <a:fld id="{3AC040DB-64C2-46EC-8AB5-B641F23AC58E}" type="slidenum">
              <a:rPr lang="en-US" smtClean="0"/>
              <a:t>21</a:t>
            </a:fld>
            <a:endParaRPr lang="en-US"/>
          </a:p>
        </p:txBody>
      </p:sp>
    </p:spTree>
    <p:extLst>
      <p:ext uri="{BB962C8B-B14F-4D97-AF65-F5344CB8AC3E}">
        <p14:creationId xmlns:p14="http://schemas.microsoft.com/office/powerpoint/2010/main" val="30623043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Kevin</a:t>
            </a:r>
          </a:p>
          <a:p>
            <a:r>
              <a:rPr lang="en-US" dirty="0"/>
              <a:t>Plans were first promised by the end of 2024.  AT KU’s request, District 11 cleared the trees along the new connector route in November 2024 for KU to get started early in 2025.  </a:t>
            </a:r>
          </a:p>
          <a:p>
            <a:r>
              <a:rPr lang="en-US" dirty="0"/>
              <a:t>Received plans from KU in the spring of 2025.  We reviewed their plans and discovered several potential conflicts.  We met with them to resolve the conflicts. We were able to shift some of the poles and made minor plan changes to eliminate the conflicts.  We also had a few situations where we agreed to live with the tight conditions.</a:t>
            </a:r>
          </a:p>
          <a:p>
            <a:r>
              <a:rPr lang="en-US" dirty="0"/>
              <a:t>Received final plans in June 2025 and had the agreement executed in July 2025.  </a:t>
            </a:r>
          </a:p>
          <a:p>
            <a:r>
              <a:rPr lang="en-US" dirty="0"/>
              <a:t>KU started setting poles along the new connector in September 2025.  Completed this work by the end of the year and moved on to KY 229 in Spring of 2026.  </a:t>
            </a:r>
          </a:p>
          <a:p>
            <a:r>
              <a:rPr lang="en-US" dirty="0"/>
              <a:t> </a:t>
            </a:r>
          </a:p>
          <a:p>
            <a:r>
              <a:rPr lang="en-US" dirty="0"/>
              <a:t>  </a:t>
            </a:r>
          </a:p>
          <a:p>
            <a:endParaRPr lang="en-US" dirty="0"/>
          </a:p>
        </p:txBody>
      </p:sp>
      <p:sp>
        <p:nvSpPr>
          <p:cNvPr id="4" name="Slide Number Placeholder 3"/>
          <p:cNvSpPr>
            <a:spLocks noGrp="1"/>
          </p:cNvSpPr>
          <p:nvPr>
            <p:ph type="sldNum" sz="quarter" idx="5"/>
          </p:nvPr>
        </p:nvSpPr>
        <p:spPr/>
        <p:txBody>
          <a:bodyPr/>
          <a:lstStyle/>
          <a:p>
            <a:fld id="{3AC040DB-64C2-46EC-8AB5-B641F23AC58E}" type="slidenum">
              <a:rPr lang="en-US" smtClean="0"/>
              <a:t>22</a:t>
            </a:fld>
            <a:endParaRPr lang="en-US"/>
          </a:p>
        </p:txBody>
      </p:sp>
    </p:spTree>
    <p:extLst>
      <p:ext uri="{BB962C8B-B14F-4D97-AF65-F5344CB8AC3E}">
        <p14:creationId xmlns:p14="http://schemas.microsoft.com/office/powerpoint/2010/main" val="9101147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531BE-F970-E489-043E-D0BF1EF3CC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3F0B25-7B7F-1339-BDAA-C56F960456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C0BE1C-FB6F-ABA3-550B-FA93B0A6ADE6}"/>
              </a:ext>
            </a:extLst>
          </p:cNvPr>
          <p:cNvSpPr>
            <a:spLocks noGrp="1"/>
          </p:cNvSpPr>
          <p:nvPr>
            <p:ph type="body" idx="1"/>
          </p:nvPr>
        </p:nvSpPr>
        <p:spPr/>
        <p:txBody>
          <a:bodyPr/>
          <a:lstStyle/>
          <a:p>
            <a:r>
              <a:rPr lang="en-US" dirty="0"/>
              <a:t>Kevin</a:t>
            </a:r>
          </a:p>
          <a:p>
            <a:r>
              <a:rPr lang="en-US" dirty="0"/>
              <a:t>We finally had ROW cleared for Jackson Energy to start setting poles in October 2025.</a:t>
            </a:r>
          </a:p>
          <a:p>
            <a:r>
              <a:rPr lang="en-US" dirty="0"/>
              <a:t>They finished up in June.  </a:t>
            </a:r>
          </a:p>
          <a:p>
            <a:endParaRPr lang="en-US" dirty="0"/>
          </a:p>
        </p:txBody>
      </p:sp>
      <p:sp>
        <p:nvSpPr>
          <p:cNvPr id="4" name="Slide Number Placeholder 3">
            <a:extLst>
              <a:ext uri="{FF2B5EF4-FFF2-40B4-BE49-F238E27FC236}">
                <a16:creationId xmlns:a16="http://schemas.microsoft.com/office/drawing/2014/main" id="{EAE9AC9C-CF80-2883-7B08-E7E24C1B8342}"/>
              </a:ext>
            </a:extLst>
          </p:cNvPr>
          <p:cNvSpPr>
            <a:spLocks noGrp="1"/>
          </p:cNvSpPr>
          <p:nvPr>
            <p:ph type="sldNum" sz="quarter" idx="5"/>
          </p:nvPr>
        </p:nvSpPr>
        <p:spPr/>
        <p:txBody>
          <a:bodyPr/>
          <a:lstStyle/>
          <a:p>
            <a:fld id="{3AC040DB-64C2-46EC-8AB5-B641F23AC58E}" type="slidenum">
              <a:rPr lang="en-US" smtClean="0"/>
              <a:t>23</a:t>
            </a:fld>
            <a:endParaRPr lang="en-US"/>
          </a:p>
        </p:txBody>
      </p:sp>
    </p:spTree>
    <p:extLst>
      <p:ext uri="{BB962C8B-B14F-4D97-AF65-F5344CB8AC3E}">
        <p14:creationId xmlns:p14="http://schemas.microsoft.com/office/powerpoint/2010/main" val="34860904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700" dirty="0"/>
              <a:t>Kevin</a:t>
            </a:r>
          </a:p>
          <a:p>
            <a:pPr marL="169139" indent="-169139">
              <a:buFont typeface="Arial" panose="020B0604020202020204" pitchFamily="34" charset="0"/>
              <a:buChar char="•"/>
            </a:pPr>
            <a:r>
              <a:rPr lang="en-US" sz="700" dirty="0"/>
              <a:t>We’re finally making some progress…. </a:t>
            </a:r>
          </a:p>
          <a:p>
            <a:pPr marL="169139" indent="-169139" defTabSz="541246">
              <a:buFont typeface="Arial" panose="020B0604020202020204" pitchFamily="34" charset="0"/>
              <a:buChar char="•"/>
              <a:defRPr/>
            </a:pPr>
            <a:r>
              <a:rPr lang="en-US" sz="700" dirty="0"/>
              <a:t>Palmer had developed the phasing schematic to emphasize the priority corridor along the new alignment (Phase 1, 2, and 3) with Phase 4 to be along US 25. </a:t>
            </a:r>
          </a:p>
          <a:p>
            <a:pPr marL="169139" indent="-169139">
              <a:buFont typeface="Arial" panose="020B0604020202020204" pitchFamily="34" charset="0"/>
              <a:buChar char="•"/>
            </a:pPr>
            <a:r>
              <a:rPr lang="en-US" sz="700" dirty="0"/>
              <a:t>Who’s next on the pole lines?  </a:t>
            </a:r>
          </a:p>
          <a:p>
            <a:pPr marL="169139" indent="-169139">
              <a:buFont typeface="Arial" panose="020B0604020202020204" pitchFamily="34" charset="0"/>
              <a:buChar char="•"/>
            </a:pPr>
            <a:r>
              <a:rPr lang="en-US" sz="700" dirty="0"/>
              <a:t>We discovered during our utility coordination meetings that the companies did not know their pecking order.</a:t>
            </a:r>
          </a:p>
          <a:p>
            <a:pPr marL="169139" indent="-169139">
              <a:buFont typeface="Arial" panose="020B0604020202020204" pitchFamily="34" charset="0"/>
              <a:buChar char="•"/>
            </a:pPr>
            <a:r>
              <a:rPr lang="en-US" sz="700" dirty="0"/>
              <a:t>We updated the phasing plan to also show the order of utilities on the poles. </a:t>
            </a:r>
          </a:p>
          <a:p>
            <a:endParaRPr lang="en-US" dirty="0"/>
          </a:p>
        </p:txBody>
      </p:sp>
      <p:sp>
        <p:nvSpPr>
          <p:cNvPr id="4" name="Slide Number Placeholder 3"/>
          <p:cNvSpPr>
            <a:spLocks noGrp="1"/>
          </p:cNvSpPr>
          <p:nvPr>
            <p:ph type="sldNum" sz="quarter" idx="5"/>
          </p:nvPr>
        </p:nvSpPr>
        <p:spPr/>
        <p:txBody>
          <a:bodyPr/>
          <a:lstStyle/>
          <a:p>
            <a:fld id="{3AC040DB-64C2-46EC-8AB5-B641F23AC58E}" type="slidenum">
              <a:rPr lang="en-US" smtClean="0"/>
              <a:t>24</a:t>
            </a:fld>
            <a:endParaRPr lang="en-US"/>
          </a:p>
        </p:txBody>
      </p:sp>
    </p:spTree>
    <p:extLst>
      <p:ext uri="{BB962C8B-B14F-4D97-AF65-F5344CB8AC3E}">
        <p14:creationId xmlns:p14="http://schemas.microsoft.com/office/powerpoint/2010/main" val="7482606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Kevin</a:t>
            </a:r>
          </a:p>
          <a:p>
            <a:r>
              <a:rPr lang="en-US" dirty="0"/>
              <a:t>Palmer drafted the Utilities Certification to communicate the phasing sequence.  </a:t>
            </a:r>
          </a:p>
          <a:p>
            <a:r>
              <a:rPr lang="en-US" dirty="0"/>
              <a:t>The project included a bid item for the contractor to coordinate utilities.  </a:t>
            </a:r>
          </a:p>
          <a:p>
            <a:r>
              <a:rPr lang="en-US" dirty="0"/>
              <a:t>A note was included with the project that the contractor was responsible for all utility coordination and would not be allowed to file a delay based on utilities.  </a:t>
            </a:r>
          </a:p>
        </p:txBody>
      </p:sp>
      <p:sp>
        <p:nvSpPr>
          <p:cNvPr id="4" name="Slide Number Placeholder 3"/>
          <p:cNvSpPr>
            <a:spLocks noGrp="1"/>
          </p:cNvSpPr>
          <p:nvPr>
            <p:ph type="sldNum" sz="quarter" idx="5"/>
          </p:nvPr>
        </p:nvSpPr>
        <p:spPr/>
        <p:txBody>
          <a:bodyPr/>
          <a:lstStyle/>
          <a:p>
            <a:fld id="{3AC040DB-64C2-46EC-8AB5-B641F23AC58E}" type="slidenum">
              <a:rPr lang="en-US" smtClean="0"/>
              <a:t>25</a:t>
            </a:fld>
            <a:endParaRPr lang="en-US"/>
          </a:p>
        </p:txBody>
      </p:sp>
    </p:spTree>
    <p:extLst>
      <p:ext uri="{BB962C8B-B14F-4D97-AF65-F5344CB8AC3E}">
        <p14:creationId xmlns:p14="http://schemas.microsoft.com/office/powerpoint/2010/main" val="37564462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Kevin</a:t>
            </a:r>
          </a:p>
        </p:txBody>
      </p:sp>
      <p:sp>
        <p:nvSpPr>
          <p:cNvPr id="4" name="Slide Number Placeholder 3"/>
          <p:cNvSpPr>
            <a:spLocks noGrp="1"/>
          </p:cNvSpPr>
          <p:nvPr>
            <p:ph type="sldNum" sz="quarter" idx="5"/>
          </p:nvPr>
        </p:nvSpPr>
        <p:spPr/>
        <p:txBody>
          <a:bodyPr/>
          <a:lstStyle/>
          <a:p>
            <a:fld id="{3AC040DB-64C2-46EC-8AB5-B641F23AC58E}" type="slidenum">
              <a:rPr lang="en-US" smtClean="0"/>
              <a:t>26</a:t>
            </a:fld>
            <a:endParaRPr lang="en-US"/>
          </a:p>
        </p:txBody>
      </p:sp>
    </p:spTree>
    <p:extLst>
      <p:ext uri="{BB962C8B-B14F-4D97-AF65-F5344CB8AC3E}">
        <p14:creationId xmlns:p14="http://schemas.microsoft.com/office/powerpoint/2010/main" val="38497077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Kevin</a:t>
            </a:r>
          </a:p>
          <a:p>
            <a:pPr marL="169139" indent="-169139">
              <a:buFont typeface="Arial" panose="020B0604020202020204" pitchFamily="34" charset="0"/>
              <a:buChar char="•"/>
            </a:pPr>
            <a:r>
              <a:rPr lang="en-US" dirty="0" err="1"/>
              <a:t>ASSumption</a:t>
            </a:r>
            <a:r>
              <a:rPr lang="en-US" dirty="0"/>
              <a:t> that LUC was working on their easements.  </a:t>
            </a:r>
          </a:p>
          <a:p>
            <a:pPr marL="169139" indent="-169139">
              <a:buFont typeface="Arial" panose="020B0604020202020204" pitchFamily="34" charset="0"/>
              <a:buChar char="•"/>
            </a:pPr>
            <a:r>
              <a:rPr lang="en-US" dirty="0"/>
              <a:t>As we were finishing up the LUC plans in September 2025, we learned that (1) no easements had been acquired and (2) that plats were not finished.</a:t>
            </a:r>
          </a:p>
          <a:p>
            <a:pPr marL="169139" indent="-169139">
              <a:buFont typeface="Arial" panose="020B0604020202020204" pitchFamily="34" charset="0"/>
              <a:buChar char="•"/>
            </a:pPr>
            <a:r>
              <a:rPr lang="en-US" dirty="0"/>
              <a:t>We started meeting with LUC weekly to keep pressure on the easement acquisitions.  </a:t>
            </a:r>
          </a:p>
          <a:p>
            <a:pPr marL="169139" indent="-169139">
              <a:buFont typeface="Arial" panose="020B0604020202020204" pitchFamily="34" charset="0"/>
              <a:buChar char="•"/>
            </a:pPr>
            <a:r>
              <a:rPr lang="en-US" dirty="0"/>
              <a:t>LUC also worked with their engineering firm to tweak the design and easements to reduce the impact or at least address a property owner’s request.  </a:t>
            </a:r>
          </a:p>
          <a:p>
            <a:pPr marL="169139" indent="-169139">
              <a:buFont typeface="Arial" panose="020B0604020202020204" pitchFamily="34" charset="0"/>
              <a:buChar char="•"/>
            </a:pPr>
            <a:r>
              <a:rPr lang="en-US" dirty="0"/>
              <a:t>We worked with them to develop spreadsheets to track the easements.</a:t>
            </a:r>
          </a:p>
          <a:p>
            <a:pPr marL="169139" indent="-169139">
              <a:buFont typeface="Arial" panose="020B0604020202020204" pitchFamily="34" charset="0"/>
              <a:buChar char="•"/>
            </a:pPr>
            <a:r>
              <a:rPr lang="en-US" dirty="0"/>
              <a:t>Developed another exhibit to track the progress of the easement acquisitions, with emphasis on the priority section. </a:t>
            </a:r>
          </a:p>
          <a:p>
            <a:pPr marL="169139" indent="-169139">
              <a:buFont typeface="Arial" panose="020B0604020202020204" pitchFamily="34" charset="0"/>
              <a:buChar char="•"/>
            </a:pPr>
            <a:r>
              <a:rPr lang="en-US" dirty="0"/>
              <a:t>Note: this work continues now and LUC has started compensating for the easements. </a:t>
            </a:r>
          </a:p>
          <a:p>
            <a:endParaRPr lang="en-US" dirty="0"/>
          </a:p>
        </p:txBody>
      </p:sp>
      <p:sp>
        <p:nvSpPr>
          <p:cNvPr id="4" name="Slide Number Placeholder 3"/>
          <p:cNvSpPr>
            <a:spLocks noGrp="1"/>
          </p:cNvSpPr>
          <p:nvPr>
            <p:ph type="sldNum" sz="quarter" idx="5"/>
          </p:nvPr>
        </p:nvSpPr>
        <p:spPr/>
        <p:txBody>
          <a:bodyPr/>
          <a:lstStyle/>
          <a:p>
            <a:fld id="{3AC040DB-64C2-46EC-8AB5-B641F23AC58E}" type="slidenum">
              <a:rPr lang="en-US" smtClean="0"/>
              <a:t>27</a:t>
            </a:fld>
            <a:endParaRPr lang="en-US"/>
          </a:p>
        </p:txBody>
      </p:sp>
    </p:spTree>
    <p:extLst>
      <p:ext uri="{BB962C8B-B14F-4D97-AF65-F5344CB8AC3E}">
        <p14:creationId xmlns:p14="http://schemas.microsoft.com/office/powerpoint/2010/main" val="33672765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08A72-D1F0-27DF-AAA0-81840EFC46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2D2636-6B4D-DC62-F6A6-8144E4633B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9F0996-1464-7FA2-9855-69A7FC8CC905}"/>
              </a:ext>
            </a:extLst>
          </p:cNvPr>
          <p:cNvSpPr>
            <a:spLocks noGrp="1"/>
          </p:cNvSpPr>
          <p:nvPr>
            <p:ph type="body" idx="1"/>
          </p:nvPr>
        </p:nvSpPr>
        <p:spPr/>
        <p:txBody>
          <a:bodyPr/>
          <a:lstStyle/>
          <a:p>
            <a:r>
              <a:rPr lang="en-US" dirty="0"/>
              <a:t>Kevin</a:t>
            </a:r>
          </a:p>
          <a:p>
            <a:r>
              <a:rPr lang="en-US" dirty="0"/>
              <a:t>July 2026 Letting</a:t>
            </a:r>
          </a:p>
          <a:p>
            <a:r>
              <a:rPr lang="en-US" dirty="0"/>
              <a:t>We started hearing complaints from the contractors that the utility companies would not be cleared in time to meet the project schedule.</a:t>
            </a:r>
          </a:p>
          <a:p>
            <a:r>
              <a:rPr lang="en-US" dirty="0"/>
              <a:t>During the July 23, 2026 utility coordination, we walked all of the companies through the phasing </a:t>
            </a:r>
            <a:r>
              <a:rPr lang="en-US" dirty="0" err="1"/>
              <a:t>secquence</a:t>
            </a:r>
            <a:r>
              <a:rPr lang="en-US" dirty="0"/>
              <a:t>.</a:t>
            </a:r>
          </a:p>
          <a:p>
            <a:r>
              <a:rPr lang="en-US" dirty="0"/>
              <a:t>Both Windstream and Charter inform us that they cannot clear US 25 as two project sections.  And that the utility clearance will take another year for the corridor.  </a:t>
            </a:r>
          </a:p>
          <a:p>
            <a:r>
              <a:rPr lang="en-US" dirty="0"/>
              <a:t>This was shocking news to our team as they had never said that before.  </a:t>
            </a:r>
          </a:p>
          <a:p>
            <a:pPr marL="169139" indent="-169139">
              <a:buFont typeface="Arial" panose="020B0604020202020204" pitchFamily="34" charset="0"/>
              <a:buChar char="•"/>
            </a:pPr>
            <a:r>
              <a:rPr lang="en-US" dirty="0"/>
              <a:t>Discuss the July advertisement and having to pull the project.  </a:t>
            </a:r>
          </a:p>
          <a:p>
            <a:pPr marL="169139" indent="-169139">
              <a:buFont typeface="Arial" panose="020B0604020202020204" pitchFamily="34" charset="0"/>
              <a:buChar char="•"/>
            </a:pPr>
            <a:r>
              <a:rPr lang="en-US" dirty="0"/>
              <a:t>The milestones were too tight for the utilities, after the KY 192 project was pulled out. </a:t>
            </a:r>
          </a:p>
          <a:p>
            <a:pPr marL="169139" indent="-169139">
              <a:buFont typeface="Arial" panose="020B0604020202020204" pitchFamily="34" charset="0"/>
              <a:buChar char="•"/>
            </a:pPr>
            <a:r>
              <a:rPr lang="en-US" dirty="0"/>
              <a:t>We also learned that neither Windstream or Charter would not cut their fiber for the two US 25 sections had to adjust the </a:t>
            </a:r>
            <a:r>
              <a:rPr lang="en-US" dirty="0" err="1"/>
              <a:t>milestons</a:t>
            </a:r>
            <a:r>
              <a:rPr lang="en-US" dirty="0"/>
              <a:t> accordingly.</a:t>
            </a:r>
          </a:p>
        </p:txBody>
      </p:sp>
      <p:sp>
        <p:nvSpPr>
          <p:cNvPr id="4" name="Slide Number Placeholder 3">
            <a:extLst>
              <a:ext uri="{FF2B5EF4-FFF2-40B4-BE49-F238E27FC236}">
                <a16:creationId xmlns:a16="http://schemas.microsoft.com/office/drawing/2014/main" id="{5313171E-5206-BBC1-F8E2-FEC99DD00286}"/>
              </a:ext>
            </a:extLst>
          </p:cNvPr>
          <p:cNvSpPr>
            <a:spLocks noGrp="1"/>
          </p:cNvSpPr>
          <p:nvPr>
            <p:ph type="sldNum" sz="quarter" idx="5"/>
          </p:nvPr>
        </p:nvSpPr>
        <p:spPr/>
        <p:txBody>
          <a:bodyPr/>
          <a:lstStyle/>
          <a:p>
            <a:fld id="{3AC040DB-64C2-46EC-8AB5-B641F23AC58E}" type="slidenum">
              <a:rPr lang="en-US" smtClean="0"/>
              <a:t>28</a:t>
            </a:fld>
            <a:endParaRPr lang="en-US"/>
          </a:p>
        </p:txBody>
      </p:sp>
    </p:spTree>
    <p:extLst>
      <p:ext uri="{BB962C8B-B14F-4D97-AF65-F5344CB8AC3E}">
        <p14:creationId xmlns:p14="http://schemas.microsoft.com/office/powerpoint/2010/main" val="6508863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1C6C9-DEC1-C16D-B39A-90BD9BB736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28147-E8E3-EBF4-1A60-C6F1DCC181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02C0C1-AF39-CF1C-917C-C039B2DC9F64}"/>
              </a:ext>
            </a:extLst>
          </p:cNvPr>
          <p:cNvSpPr>
            <a:spLocks noGrp="1"/>
          </p:cNvSpPr>
          <p:nvPr>
            <p:ph type="body" idx="1"/>
          </p:nvPr>
        </p:nvSpPr>
        <p:spPr/>
        <p:txBody>
          <a:bodyPr/>
          <a:lstStyle/>
          <a:p>
            <a:r>
              <a:rPr lang="en-US" dirty="0"/>
              <a:t>Kevin</a:t>
            </a:r>
          </a:p>
          <a:p>
            <a:pPr marL="169139" indent="-169139">
              <a:buFont typeface="Arial" panose="020B0604020202020204" pitchFamily="34" charset="0"/>
              <a:buChar char="•"/>
            </a:pPr>
            <a:r>
              <a:rPr lang="en-US" dirty="0"/>
              <a:t>Present the updated Construction Milestone Schedule with the Utility Milestones.  </a:t>
            </a:r>
          </a:p>
          <a:p>
            <a:pPr marL="169139" indent="-169139" defTabSz="541246">
              <a:buFont typeface="Arial" panose="020B0604020202020204" pitchFamily="34" charset="0"/>
              <a:buChar char="•"/>
              <a:defRPr/>
            </a:pPr>
            <a:r>
              <a:rPr lang="en-US" dirty="0"/>
              <a:t>The priority remained having the new corridor opened on time. </a:t>
            </a:r>
          </a:p>
          <a:p>
            <a:pPr marL="169139" indent="-169139">
              <a:buFont typeface="Arial" panose="020B0604020202020204" pitchFamily="34" charset="0"/>
              <a:buChar char="•"/>
            </a:pPr>
            <a:r>
              <a:rPr lang="en-US" dirty="0"/>
              <a:t>Shoutout to Eric Hackworth at EA Partners</a:t>
            </a:r>
          </a:p>
          <a:p>
            <a:endParaRPr lang="en-US" dirty="0"/>
          </a:p>
        </p:txBody>
      </p:sp>
      <p:sp>
        <p:nvSpPr>
          <p:cNvPr id="4" name="Slide Number Placeholder 3">
            <a:extLst>
              <a:ext uri="{FF2B5EF4-FFF2-40B4-BE49-F238E27FC236}">
                <a16:creationId xmlns:a16="http://schemas.microsoft.com/office/drawing/2014/main" id="{B71076B8-F705-2B23-CFC7-66E68926483C}"/>
              </a:ext>
            </a:extLst>
          </p:cNvPr>
          <p:cNvSpPr>
            <a:spLocks noGrp="1"/>
          </p:cNvSpPr>
          <p:nvPr>
            <p:ph type="sldNum" sz="quarter" idx="5"/>
          </p:nvPr>
        </p:nvSpPr>
        <p:spPr/>
        <p:txBody>
          <a:bodyPr/>
          <a:lstStyle/>
          <a:p>
            <a:fld id="{3AC040DB-64C2-46EC-8AB5-B641F23AC58E}" type="slidenum">
              <a:rPr lang="en-US" smtClean="0"/>
              <a:t>29</a:t>
            </a:fld>
            <a:endParaRPr lang="en-US"/>
          </a:p>
        </p:txBody>
      </p:sp>
    </p:spTree>
    <p:extLst>
      <p:ext uri="{BB962C8B-B14F-4D97-AF65-F5344CB8AC3E}">
        <p14:creationId xmlns:p14="http://schemas.microsoft.com/office/powerpoint/2010/main" val="42054422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Kevin</a:t>
            </a:r>
          </a:p>
          <a:p>
            <a:r>
              <a:rPr lang="en-US" dirty="0"/>
              <a:t>Disaster struck on August 20</a:t>
            </a:r>
            <a:r>
              <a:rPr lang="en-US" baseline="30000" dirty="0"/>
              <a:t>th</a:t>
            </a:r>
            <a:r>
              <a:rPr lang="en-US" dirty="0"/>
              <a:t>, the same day as the successful letting of the project.  </a:t>
            </a:r>
          </a:p>
          <a:p>
            <a:endParaRPr lang="en-US" dirty="0"/>
          </a:p>
        </p:txBody>
      </p:sp>
      <p:sp>
        <p:nvSpPr>
          <p:cNvPr id="4" name="Slide Number Placeholder 3"/>
          <p:cNvSpPr>
            <a:spLocks noGrp="1"/>
          </p:cNvSpPr>
          <p:nvPr>
            <p:ph type="sldNum" sz="quarter" idx="5"/>
          </p:nvPr>
        </p:nvSpPr>
        <p:spPr/>
        <p:txBody>
          <a:bodyPr/>
          <a:lstStyle/>
          <a:p>
            <a:fld id="{3AC040DB-64C2-46EC-8AB5-B641F23AC58E}" type="slidenum">
              <a:rPr lang="en-US" smtClean="0"/>
              <a:t>30</a:t>
            </a:fld>
            <a:endParaRPr lang="en-US"/>
          </a:p>
        </p:txBody>
      </p:sp>
    </p:spTree>
    <p:extLst>
      <p:ext uri="{BB962C8B-B14F-4D97-AF65-F5344CB8AC3E}">
        <p14:creationId xmlns:p14="http://schemas.microsoft.com/office/powerpoint/2010/main" val="27727485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Kevin</a:t>
            </a:r>
          </a:p>
          <a:p>
            <a:r>
              <a:rPr lang="en-US" dirty="0"/>
              <a:t>We learned of serious conflicts between LUC and Delta Gas.</a:t>
            </a:r>
          </a:p>
          <a:p>
            <a:r>
              <a:rPr lang="en-US" dirty="0"/>
              <a:t>I was sick! Sherri and Cody were so frustrated! We were all so frustrated! How had we missed this?  </a:t>
            </a:r>
          </a:p>
          <a:p>
            <a:r>
              <a:rPr lang="en-US" dirty="0"/>
              <a:t>While we had worked closely to work out conflicts with LCWD#2, somehow this fell through the cracks with LUC. </a:t>
            </a:r>
          </a:p>
          <a:p>
            <a:r>
              <a:rPr lang="en-US" dirty="0"/>
              <a:t>We had coordinated this early with Delta Gas and had been assured it would not be an issue.  </a:t>
            </a:r>
          </a:p>
          <a:p>
            <a:r>
              <a:rPr lang="en-US" dirty="0"/>
              <a:t>At the end of the day, the companies didn’t talk and we had not ensured that they had seen each others plans.  </a:t>
            </a:r>
          </a:p>
          <a:p>
            <a:r>
              <a:rPr lang="en-US" dirty="0"/>
              <a:t>Since August 20</a:t>
            </a:r>
            <a:r>
              <a:rPr lang="en-US" baseline="30000" dirty="0"/>
              <a:t>th</a:t>
            </a:r>
            <a:r>
              <a:rPr lang="en-US" dirty="0"/>
              <a:t>, we have met multiple times with the companies each week to identify and resolve the conflicts. </a:t>
            </a:r>
          </a:p>
          <a:p>
            <a:pPr defTabSz="541246">
              <a:defRPr/>
            </a:pPr>
            <a:r>
              <a:rPr lang="en-US" dirty="0"/>
              <a:t>Fortunately, Delta Gas is one of the best utility companies in D11 to work with.  They have been willing to work with LUC and make adjustments where they can.  </a:t>
            </a:r>
          </a:p>
          <a:p>
            <a:pPr defTabSz="541246">
              <a:defRPr/>
            </a:pPr>
            <a:r>
              <a:rPr lang="en-US" dirty="0"/>
              <a:t>We are near the resolution of all of these conflicts, with only a few locations requiring revisions to the design.  </a:t>
            </a:r>
          </a:p>
          <a:p>
            <a:pPr defTabSz="541246">
              <a:defRPr/>
            </a:pPr>
            <a:r>
              <a:rPr lang="en-US" dirty="0"/>
              <a:t>When disaster strikes, own it and fix it!</a:t>
            </a:r>
          </a:p>
          <a:p>
            <a:pPr defTabSz="541246">
              <a:defRPr/>
            </a:pPr>
            <a:endParaRPr lang="en-US" dirty="0"/>
          </a:p>
          <a:p>
            <a:pPr defTabSz="541246">
              <a:defRPr/>
            </a:pPr>
            <a:endParaRPr lang="en-US" dirty="0"/>
          </a:p>
          <a:p>
            <a:endParaRPr lang="en-US" dirty="0"/>
          </a:p>
        </p:txBody>
      </p:sp>
      <p:sp>
        <p:nvSpPr>
          <p:cNvPr id="4" name="Slide Number Placeholder 3"/>
          <p:cNvSpPr>
            <a:spLocks noGrp="1"/>
          </p:cNvSpPr>
          <p:nvPr>
            <p:ph type="sldNum" sz="quarter" idx="5"/>
          </p:nvPr>
        </p:nvSpPr>
        <p:spPr/>
        <p:txBody>
          <a:bodyPr/>
          <a:lstStyle/>
          <a:p>
            <a:fld id="{3AC040DB-64C2-46EC-8AB5-B641F23AC58E}" type="slidenum">
              <a:rPr lang="en-US" smtClean="0"/>
              <a:t>31</a:t>
            </a:fld>
            <a:endParaRPr lang="en-US"/>
          </a:p>
        </p:txBody>
      </p:sp>
    </p:spTree>
    <p:extLst>
      <p:ext uri="{BB962C8B-B14F-4D97-AF65-F5344CB8AC3E}">
        <p14:creationId xmlns:p14="http://schemas.microsoft.com/office/powerpoint/2010/main" val="6020294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CE2C1-D85E-718D-2A5F-9EC9EF9CEE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1E7DE5-B1C0-A0DB-02E6-7960E9432A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D0598A-3F77-93CE-9EA2-EA0A80B92BA1}"/>
              </a:ext>
            </a:extLst>
          </p:cNvPr>
          <p:cNvSpPr>
            <a:spLocks noGrp="1"/>
          </p:cNvSpPr>
          <p:nvPr>
            <p:ph type="body" idx="1"/>
          </p:nvPr>
        </p:nvSpPr>
        <p:spPr/>
        <p:txBody>
          <a:bodyPr/>
          <a:lstStyle/>
          <a:p>
            <a:r>
              <a:rPr lang="en-US" dirty="0"/>
              <a:t>Kevin</a:t>
            </a:r>
          </a:p>
          <a:p>
            <a:r>
              <a:rPr lang="en-US" dirty="0"/>
              <a:t>Shout out to Stephanie Blain.  </a:t>
            </a:r>
          </a:p>
          <a:p>
            <a:r>
              <a:rPr lang="en-US" dirty="0"/>
              <a:t>Stephanie’s experience designing water, sewer and gas has been critically important to working out the conflicts.  </a:t>
            </a:r>
          </a:p>
          <a:p>
            <a:r>
              <a:rPr lang="en-US" dirty="0"/>
              <a:t>While I am a big fan of subsurface utility exploration, I am an even bigger fan of my partner in crime – Stephanie Blain.</a:t>
            </a:r>
          </a:p>
          <a:p>
            <a:r>
              <a:rPr lang="en-US" dirty="0"/>
              <a:t>She is the best…. Steph is better than SUE!</a:t>
            </a:r>
          </a:p>
        </p:txBody>
      </p:sp>
      <p:sp>
        <p:nvSpPr>
          <p:cNvPr id="4" name="Slide Number Placeholder 3">
            <a:extLst>
              <a:ext uri="{FF2B5EF4-FFF2-40B4-BE49-F238E27FC236}">
                <a16:creationId xmlns:a16="http://schemas.microsoft.com/office/drawing/2014/main" id="{255865D9-AEF6-1F62-22DC-07E15556020D}"/>
              </a:ext>
            </a:extLst>
          </p:cNvPr>
          <p:cNvSpPr>
            <a:spLocks noGrp="1"/>
          </p:cNvSpPr>
          <p:nvPr>
            <p:ph type="sldNum" sz="quarter" idx="5"/>
          </p:nvPr>
        </p:nvSpPr>
        <p:spPr/>
        <p:txBody>
          <a:bodyPr/>
          <a:lstStyle/>
          <a:p>
            <a:fld id="{3AC040DB-64C2-46EC-8AB5-B641F23AC58E}" type="slidenum">
              <a:rPr lang="en-US" smtClean="0"/>
              <a:t>32</a:t>
            </a:fld>
            <a:endParaRPr lang="en-US"/>
          </a:p>
        </p:txBody>
      </p:sp>
    </p:spTree>
    <p:extLst>
      <p:ext uri="{BB962C8B-B14F-4D97-AF65-F5344CB8AC3E}">
        <p14:creationId xmlns:p14="http://schemas.microsoft.com/office/powerpoint/2010/main" val="20574085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Kevin</a:t>
            </a:r>
          </a:p>
          <a:p>
            <a:r>
              <a:rPr lang="en-US" dirty="0"/>
              <a:t>Shoutout to Sherri Chappel</a:t>
            </a:r>
          </a:p>
          <a:p>
            <a:r>
              <a:rPr lang="en-US" dirty="0"/>
              <a:t>We had one remaining parcel that had not been resolved.  </a:t>
            </a:r>
          </a:p>
          <a:p>
            <a:r>
              <a:rPr lang="en-US" dirty="0"/>
              <a:t>While we had IOJ ROE, we did not have the conflicts fully resolved with the property owner.  </a:t>
            </a:r>
          </a:p>
          <a:p>
            <a:r>
              <a:rPr lang="en-US" dirty="0"/>
              <a:t>This parcel was also the primary parcel for shutting KU’s work down. </a:t>
            </a:r>
          </a:p>
          <a:p>
            <a:r>
              <a:rPr lang="en-US" dirty="0"/>
              <a:t>LUC was also going to relocate in the permanent utility easement. </a:t>
            </a:r>
          </a:p>
          <a:p>
            <a:r>
              <a:rPr lang="en-US" dirty="0"/>
              <a:t>Sherri and her team came up with an alternative solution that placed a permanent utility easement around the back of the gas station property.</a:t>
            </a:r>
          </a:p>
          <a:p>
            <a:r>
              <a:rPr lang="en-US" dirty="0"/>
              <a:t>The deal was finally signed the last week of August.  </a:t>
            </a:r>
          </a:p>
        </p:txBody>
      </p:sp>
      <p:sp>
        <p:nvSpPr>
          <p:cNvPr id="4" name="Slide Number Placeholder 3"/>
          <p:cNvSpPr>
            <a:spLocks noGrp="1"/>
          </p:cNvSpPr>
          <p:nvPr>
            <p:ph type="sldNum" sz="quarter" idx="5"/>
          </p:nvPr>
        </p:nvSpPr>
        <p:spPr/>
        <p:txBody>
          <a:bodyPr/>
          <a:lstStyle/>
          <a:p>
            <a:fld id="{3AC040DB-64C2-46EC-8AB5-B641F23AC58E}" type="slidenum">
              <a:rPr lang="en-US" smtClean="0"/>
              <a:t>33</a:t>
            </a:fld>
            <a:endParaRPr lang="en-US"/>
          </a:p>
        </p:txBody>
      </p:sp>
    </p:spTree>
    <p:extLst>
      <p:ext uri="{BB962C8B-B14F-4D97-AF65-F5344CB8AC3E}">
        <p14:creationId xmlns:p14="http://schemas.microsoft.com/office/powerpoint/2010/main" val="3534865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also want to give a shoutout to Jennifer McCleve and her team in the Utility Branch. We have leaned on their expertise as we faced each challenge.  </a:t>
            </a:r>
          </a:p>
          <a:p>
            <a:r>
              <a:rPr lang="en-US" dirty="0"/>
              <a:t>I have one last story to tell.  We had to Call The Hammer (Jennifer) to close the deal with Charter Communications.  </a:t>
            </a:r>
          </a:p>
          <a:p>
            <a:r>
              <a:rPr lang="en-US" dirty="0"/>
              <a:t>As the project letting date started shifting from October to November, the Charter plans and estimates because a sticky point.</a:t>
            </a:r>
          </a:p>
          <a:p>
            <a:pPr defTabSz="541246">
              <a:defRPr/>
            </a:pPr>
            <a:r>
              <a:rPr lang="en-US" dirty="0"/>
              <a:t>We assumed we had everything in order. But were promised plans from our project contact for weeks, and getting lame excuses week after week.  </a:t>
            </a:r>
          </a:p>
          <a:p>
            <a:pPr defTabSz="541246">
              <a:defRPr/>
            </a:pPr>
            <a:r>
              <a:rPr lang="en-US" dirty="0"/>
              <a:t>Our local contact said that he had the plans ready but the legal department would not give him approval to send them to us.  </a:t>
            </a:r>
          </a:p>
          <a:p>
            <a:pPr defTabSz="541246">
              <a:defRPr/>
            </a:pPr>
            <a:r>
              <a:rPr lang="en-US" dirty="0"/>
              <a:t>We reached out to Central Office and learned that Charter had tried and failed to get the General Assembly to make all communication companies the equivalent of municipalities.  </a:t>
            </a:r>
          </a:p>
          <a:p>
            <a:endParaRPr lang="en-US" dirty="0"/>
          </a:p>
        </p:txBody>
      </p:sp>
      <p:sp>
        <p:nvSpPr>
          <p:cNvPr id="4" name="Slide Number Placeholder 3"/>
          <p:cNvSpPr>
            <a:spLocks noGrp="1"/>
          </p:cNvSpPr>
          <p:nvPr>
            <p:ph type="sldNum" sz="quarter" idx="5"/>
          </p:nvPr>
        </p:nvSpPr>
        <p:spPr/>
        <p:txBody>
          <a:bodyPr/>
          <a:lstStyle/>
          <a:p>
            <a:fld id="{3AC040DB-64C2-46EC-8AB5-B641F23AC58E}" type="slidenum">
              <a:rPr lang="en-US" smtClean="0"/>
              <a:t>34</a:t>
            </a:fld>
            <a:endParaRPr lang="en-US"/>
          </a:p>
        </p:txBody>
      </p:sp>
    </p:spTree>
    <p:extLst>
      <p:ext uri="{BB962C8B-B14F-4D97-AF65-F5344CB8AC3E}">
        <p14:creationId xmlns:p14="http://schemas.microsoft.com/office/powerpoint/2010/main" val="9288598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95E97-0CBA-1541-E4CD-03B7904CC0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5F4830-D53D-51ED-78C9-2877ADD80B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238B4F-DCDC-4BBE-216A-BB70B3B11DA5}"/>
              </a:ext>
            </a:extLst>
          </p:cNvPr>
          <p:cNvSpPr>
            <a:spLocks noGrp="1"/>
          </p:cNvSpPr>
          <p:nvPr>
            <p:ph type="body" idx="1"/>
          </p:nvPr>
        </p:nvSpPr>
        <p:spPr/>
        <p:txBody>
          <a:bodyPr/>
          <a:lstStyle/>
          <a:p>
            <a:r>
              <a:rPr lang="en-US" dirty="0"/>
              <a:t>Kevin</a:t>
            </a:r>
          </a:p>
          <a:p>
            <a:r>
              <a:rPr lang="en-US" dirty="0"/>
              <a:t>BTW, did you know that we will soon have a Landman spinoff…….</a:t>
            </a:r>
          </a:p>
          <a:p>
            <a:r>
              <a:rPr lang="en-US" dirty="0"/>
              <a:t>Utility Woman!</a:t>
            </a:r>
          </a:p>
        </p:txBody>
      </p:sp>
      <p:sp>
        <p:nvSpPr>
          <p:cNvPr id="4" name="Slide Number Placeholder 3">
            <a:extLst>
              <a:ext uri="{FF2B5EF4-FFF2-40B4-BE49-F238E27FC236}">
                <a16:creationId xmlns:a16="http://schemas.microsoft.com/office/drawing/2014/main" id="{4C23559B-1031-2FF4-5C48-61526D65F4AE}"/>
              </a:ext>
            </a:extLst>
          </p:cNvPr>
          <p:cNvSpPr>
            <a:spLocks noGrp="1"/>
          </p:cNvSpPr>
          <p:nvPr>
            <p:ph type="sldNum" sz="quarter" idx="5"/>
          </p:nvPr>
        </p:nvSpPr>
        <p:spPr/>
        <p:txBody>
          <a:bodyPr/>
          <a:lstStyle/>
          <a:p>
            <a:fld id="{3AC040DB-64C2-46EC-8AB5-B641F23AC58E}" type="slidenum">
              <a:rPr lang="en-US" smtClean="0"/>
              <a:t>35</a:t>
            </a:fld>
            <a:endParaRPr lang="en-US"/>
          </a:p>
        </p:txBody>
      </p:sp>
    </p:spTree>
    <p:extLst>
      <p:ext uri="{BB962C8B-B14F-4D97-AF65-F5344CB8AC3E}">
        <p14:creationId xmlns:p14="http://schemas.microsoft.com/office/powerpoint/2010/main" val="36279171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Kevin</a:t>
            </a:r>
          </a:p>
        </p:txBody>
      </p:sp>
      <p:sp>
        <p:nvSpPr>
          <p:cNvPr id="4" name="Slide Number Placeholder 3"/>
          <p:cNvSpPr>
            <a:spLocks noGrp="1"/>
          </p:cNvSpPr>
          <p:nvPr>
            <p:ph type="sldNum" sz="quarter" idx="5"/>
          </p:nvPr>
        </p:nvSpPr>
        <p:spPr/>
        <p:txBody>
          <a:bodyPr/>
          <a:lstStyle/>
          <a:p>
            <a:fld id="{3AC040DB-64C2-46EC-8AB5-B641F23AC58E}" type="slidenum">
              <a:rPr lang="en-US" smtClean="0"/>
              <a:t>36</a:t>
            </a:fld>
            <a:endParaRPr lang="en-US"/>
          </a:p>
        </p:txBody>
      </p:sp>
    </p:spTree>
    <p:extLst>
      <p:ext uri="{BB962C8B-B14F-4D97-AF65-F5344CB8AC3E}">
        <p14:creationId xmlns:p14="http://schemas.microsoft.com/office/powerpoint/2010/main" val="29939834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08350-7ACA-5D59-9A28-5AF99DCE5E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67D76A-699E-AAFF-7C10-4BD1D8422A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6425A0-E278-4D04-990D-7877821EC6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8719768-8BF6-48F7-E82A-1F6D666BBD39}"/>
              </a:ext>
            </a:extLst>
          </p:cNvPr>
          <p:cNvSpPr>
            <a:spLocks noGrp="1"/>
          </p:cNvSpPr>
          <p:nvPr>
            <p:ph type="sldNum" sz="quarter" idx="5"/>
          </p:nvPr>
        </p:nvSpPr>
        <p:spPr/>
        <p:txBody>
          <a:bodyPr/>
          <a:lstStyle/>
          <a:p>
            <a:fld id="{3AC040DB-64C2-46EC-8AB5-B641F23AC58E}" type="slidenum">
              <a:rPr lang="en-US" smtClean="0"/>
              <a:t>37</a:t>
            </a:fld>
            <a:endParaRPr lang="en-US"/>
          </a:p>
        </p:txBody>
      </p:sp>
    </p:spTree>
    <p:extLst>
      <p:ext uri="{BB962C8B-B14F-4D97-AF65-F5344CB8AC3E}">
        <p14:creationId xmlns:p14="http://schemas.microsoft.com/office/powerpoint/2010/main" val="3535643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subTitle" idx="4"/>
          </p:nvPr>
        </p:nvSpPr>
        <p:spPr>
          <a:xfrm>
            <a:off x="2743200" y="5760720"/>
            <a:ext cx="12801600" cy="2571750"/>
          </a:xfrm>
          <a:prstGeom prst="rect">
            <a:avLst/>
          </a:prstGeom>
        </p:spPr>
        <p:txBody>
          <a:bodyPr/>
          <a:lstStyle>
            <a:lvl1pPr>
              <a:defRPr/>
            </a:lvl1pPr>
          </a:lstStyle>
          <a:p>
            <a:r>
              <a:rPr lang="en-US"/>
              <a:t>Click to edit Master subtitle style</a:t>
            </a:r>
            <a:endParaRPr/>
          </a:p>
        </p:txBody>
      </p:sp>
      <p:sp>
        <p:nvSpPr>
          <p:cNvPr id="4" name="Holder 4">
            <a:extLst>
              <a:ext uri="{FF2B5EF4-FFF2-40B4-BE49-F238E27FC236}">
                <a16:creationId xmlns:a16="http://schemas.microsoft.com/office/drawing/2014/main" id="{2C393EB1-44F8-B6C4-FA00-4ADA2387F40B}"/>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6DB40010-4289-7CCD-2B2D-AD73234281E6}"/>
              </a:ext>
            </a:extLst>
          </p:cNvPr>
          <p:cNvSpPr>
            <a:spLocks noGrp="1" noChangeArrowheads="1"/>
          </p:cNvSpPr>
          <p:nvPr>
            <p:ph type="dt" sz="half" idx="11"/>
          </p:nvPr>
        </p:nvSpPr>
        <p:spPr>
          <a:ln/>
        </p:spPr>
        <p:txBody>
          <a:bodyPr/>
          <a:lstStyle>
            <a:lvl1pPr>
              <a:defRPr/>
            </a:lvl1pPr>
          </a:lstStyle>
          <a:p>
            <a:fld id="{D203C6A3-35AD-4D33-8C1C-0230FBB08B7B}" type="datetimeFigureOut">
              <a:rPr lang="en-US" altLang="en-US"/>
              <a:pPr/>
              <a:t>9/8/2026</a:t>
            </a:fld>
            <a:endParaRPr lang="en-US" altLang="en-US"/>
          </a:p>
        </p:txBody>
      </p:sp>
      <p:sp>
        <p:nvSpPr>
          <p:cNvPr id="6" name="Holder 6">
            <a:extLst>
              <a:ext uri="{FF2B5EF4-FFF2-40B4-BE49-F238E27FC236}">
                <a16:creationId xmlns:a16="http://schemas.microsoft.com/office/drawing/2014/main" id="{C34BCADA-EFFD-70F3-98F8-0EDFEC8F1DD3}"/>
              </a:ext>
            </a:extLst>
          </p:cNvPr>
          <p:cNvSpPr>
            <a:spLocks noGrp="1" noChangeArrowheads="1"/>
          </p:cNvSpPr>
          <p:nvPr>
            <p:ph type="sldNum" sz="quarter" idx="12"/>
          </p:nvPr>
        </p:nvSpPr>
        <p:spPr>
          <a:ln/>
        </p:spPr>
        <p:txBody>
          <a:bodyPr/>
          <a:lstStyle>
            <a:lvl1pPr>
              <a:defRPr/>
            </a:lvl1pPr>
          </a:lstStyle>
          <a:p>
            <a:fld id="{2B7047EF-FCED-4A57-8712-DCE6872F9734}" type="slidenum">
              <a:rPr lang="en-US" altLang="en-US"/>
              <a:pPr/>
              <a:t>‹#›</a:t>
            </a:fld>
            <a:endParaRPr lang="en-US" altLang="en-US"/>
          </a:p>
        </p:txBody>
      </p:sp>
    </p:spTree>
    <p:extLst>
      <p:ext uri="{BB962C8B-B14F-4D97-AF65-F5344CB8AC3E}">
        <p14:creationId xmlns:p14="http://schemas.microsoft.com/office/powerpoint/2010/main" val="4094112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body" idx="1"/>
          </p:nvPr>
        </p:nvSpPr>
        <p:spPr/>
        <p:txBody>
          <a:bodyPr/>
          <a:lstStyle>
            <a:lvl1pPr>
              <a:defRPr/>
            </a:lvl1pPr>
          </a:lstStyle>
          <a:p>
            <a:pPr lvl="0"/>
            <a:r>
              <a:rPr lang="en-US"/>
              <a:t>Click to edit Master text styles</a:t>
            </a:r>
          </a:p>
        </p:txBody>
      </p:sp>
      <p:sp>
        <p:nvSpPr>
          <p:cNvPr id="4" name="Holder 4">
            <a:extLst>
              <a:ext uri="{FF2B5EF4-FFF2-40B4-BE49-F238E27FC236}">
                <a16:creationId xmlns:a16="http://schemas.microsoft.com/office/drawing/2014/main" id="{0E9247C9-E90C-912A-98CC-DA81C2AF0E72}"/>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E09E50A7-F90E-DE19-0D33-0C5BDA45DEB5}"/>
              </a:ext>
            </a:extLst>
          </p:cNvPr>
          <p:cNvSpPr>
            <a:spLocks noGrp="1" noChangeArrowheads="1"/>
          </p:cNvSpPr>
          <p:nvPr>
            <p:ph type="dt" sz="half" idx="11"/>
          </p:nvPr>
        </p:nvSpPr>
        <p:spPr>
          <a:ln/>
        </p:spPr>
        <p:txBody>
          <a:bodyPr/>
          <a:lstStyle>
            <a:lvl1pPr>
              <a:defRPr/>
            </a:lvl1pPr>
          </a:lstStyle>
          <a:p>
            <a:fld id="{6871DBD2-1047-4276-8506-8F27020F0FFC}" type="datetimeFigureOut">
              <a:rPr lang="en-US" altLang="en-US"/>
              <a:pPr/>
              <a:t>9/8/2026</a:t>
            </a:fld>
            <a:endParaRPr lang="en-US" altLang="en-US"/>
          </a:p>
        </p:txBody>
      </p:sp>
      <p:sp>
        <p:nvSpPr>
          <p:cNvPr id="6" name="Holder 6">
            <a:extLst>
              <a:ext uri="{FF2B5EF4-FFF2-40B4-BE49-F238E27FC236}">
                <a16:creationId xmlns:a16="http://schemas.microsoft.com/office/drawing/2014/main" id="{EEC0BE8D-FA66-7D4D-BBC0-21DF7EBCFC84}"/>
              </a:ext>
            </a:extLst>
          </p:cNvPr>
          <p:cNvSpPr>
            <a:spLocks noGrp="1" noChangeArrowheads="1"/>
          </p:cNvSpPr>
          <p:nvPr>
            <p:ph type="sldNum" sz="quarter" idx="12"/>
          </p:nvPr>
        </p:nvSpPr>
        <p:spPr>
          <a:ln/>
        </p:spPr>
        <p:txBody>
          <a:bodyPr/>
          <a:lstStyle>
            <a:lvl1pPr>
              <a:defRPr/>
            </a:lvl1pPr>
          </a:lstStyle>
          <a:p>
            <a:fld id="{F20DA376-0FF8-4822-80A2-200C5F5DA99B}" type="slidenum">
              <a:rPr lang="en-US" altLang="en-US"/>
              <a:pPr/>
              <a:t>‹#›</a:t>
            </a:fld>
            <a:endParaRPr lang="en-US" altLang="en-US"/>
          </a:p>
        </p:txBody>
      </p:sp>
    </p:spTree>
    <p:extLst>
      <p:ext uri="{BB962C8B-B14F-4D97-AF65-F5344CB8AC3E}">
        <p14:creationId xmlns:p14="http://schemas.microsoft.com/office/powerpoint/2010/main" val="2957354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sz="half" idx="2"/>
          </p:nvPr>
        </p:nvSpPr>
        <p:spPr>
          <a:xfrm>
            <a:off x="914400" y="2366010"/>
            <a:ext cx="7955280" cy="6789420"/>
          </a:xfrm>
          <a:prstGeom prst="rect">
            <a:avLst/>
          </a:prstGeom>
        </p:spPr>
        <p:txBody>
          <a:bodyPr/>
          <a:lstStyle>
            <a:lvl1pPr>
              <a:defRPr/>
            </a:lvl1pPr>
          </a:lstStyle>
          <a:p>
            <a:pPr lvl="0"/>
            <a:r>
              <a:rPr lang="en-US"/>
              <a:t>Click to edit Master text styles</a:t>
            </a:r>
          </a:p>
        </p:txBody>
      </p:sp>
      <p:sp>
        <p:nvSpPr>
          <p:cNvPr id="4" name="Holder 4"/>
          <p:cNvSpPr>
            <a:spLocks noGrp="1"/>
          </p:cNvSpPr>
          <p:nvPr>
            <p:ph sz="half" idx="3"/>
          </p:nvPr>
        </p:nvSpPr>
        <p:spPr>
          <a:xfrm>
            <a:off x="9418320" y="2366010"/>
            <a:ext cx="7955280" cy="6789420"/>
          </a:xfrm>
          <a:prstGeom prst="rect">
            <a:avLst/>
          </a:prstGeom>
        </p:spPr>
        <p:txBody>
          <a:bodyPr/>
          <a:lstStyle>
            <a:lvl1pPr>
              <a:defRPr/>
            </a:lvl1pPr>
          </a:lstStyle>
          <a:p>
            <a:pPr lvl="0"/>
            <a:r>
              <a:rPr lang="en-US"/>
              <a:t>Click to edit Master text styles</a:t>
            </a:r>
          </a:p>
        </p:txBody>
      </p:sp>
      <p:sp>
        <p:nvSpPr>
          <p:cNvPr id="5" name="Holder 4">
            <a:extLst>
              <a:ext uri="{FF2B5EF4-FFF2-40B4-BE49-F238E27FC236}">
                <a16:creationId xmlns:a16="http://schemas.microsoft.com/office/drawing/2014/main" id="{F8FE64DF-481D-FFD1-D97C-FC0E40ACA562}"/>
              </a:ext>
            </a:extLst>
          </p:cNvPr>
          <p:cNvSpPr>
            <a:spLocks noGrp="1" noChangeArrowheads="1"/>
          </p:cNvSpPr>
          <p:nvPr>
            <p:ph type="ftr" sz="quarter" idx="10"/>
          </p:nvPr>
        </p:nvSpPr>
        <p:spPr>
          <a:ln/>
        </p:spPr>
        <p:txBody>
          <a:bodyPr/>
          <a:lstStyle>
            <a:lvl1pPr>
              <a:defRPr/>
            </a:lvl1pPr>
          </a:lstStyle>
          <a:p>
            <a:endParaRPr lang="en-US" altLang="en-US"/>
          </a:p>
        </p:txBody>
      </p:sp>
      <p:sp>
        <p:nvSpPr>
          <p:cNvPr id="6" name="Holder 5">
            <a:extLst>
              <a:ext uri="{FF2B5EF4-FFF2-40B4-BE49-F238E27FC236}">
                <a16:creationId xmlns:a16="http://schemas.microsoft.com/office/drawing/2014/main" id="{84E169C7-6C7A-AC0D-F857-1BBA04ECFDF5}"/>
              </a:ext>
            </a:extLst>
          </p:cNvPr>
          <p:cNvSpPr>
            <a:spLocks noGrp="1" noChangeArrowheads="1"/>
          </p:cNvSpPr>
          <p:nvPr>
            <p:ph type="dt" sz="half" idx="11"/>
          </p:nvPr>
        </p:nvSpPr>
        <p:spPr>
          <a:ln/>
        </p:spPr>
        <p:txBody>
          <a:bodyPr/>
          <a:lstStyle>
            <a:lvl1pPr>
              <a:defRPr/>
            </a:lvl1pPr>
          </a:lstStyle>
          <a:p>
            <a:fld id="{21AF9D1F-9BD6-4FE8-97A5-AAB3C82E2306}" type="datetimeFigureOut">
              <a:rPr lang="en-US" altLang="en-US"/>
              <a:pPr/>
              <a:t>9/8/2026</a:t>
            </a:fld>
            <a:endParaRPr lang="en-US" altLang="en-US"/>
          </a:p>
        </p:txBody>
      </p:sp>
      <p:sp>
        <p:nvSpPr>
          <p:cNvPr id="7" name="Holder 6">
            <a:extLst>
              <a:ext uri="{FF2B5EF4-FFF2-40B4-BE49-F238E27FC236}">
                <a16:creationId xmlns:a16="http://schemas.microsoft.com/office/drawing/2014/main" id="{E26A913A-6478-2227-D66F-8F08BE242D89}"/>
              </a:ext>
            </a:extLst>
          </p:cNvPr>
          <p:cNvSpPr>
            <a:spLocks noGrp="1" noChangeArrowheads="1"/>
          </p:cNvSpPr>
          <p:nvPr>
            <p:ph type="sldNum" sz="quarter" idx="12"/>
          </p:nvPr>
        </p:nvSpPr>
        <p:spPr>
          <a:ln/>
        </p:spPr>
        <p:txBody>
          <a:bodyPr/>
          <a:lstStyle>
            <a:lvl1pPr>
              <a:defRPr/>
            </a:lvl1pPr>
          </a:lstStyle>
          <a:p>
            <a:fld id="{B470BDD1-E832-4E51-AF0E-821B3AEB592A}" type="slidenum">
              <a:rPr lang="en-US" altLang="en-US"/>
              <a:pPr/>
              <a:t>‹#›</a:t>
            </a:fld>
            <a:endParaRPr lang="en-US" altLang="en-US"/>
          </a:p>
        </p:txBody>
      </p:sp>
    </p:spTree>
    <p:extLst>
      <p:ext uri="{BB962C8B-B14F-4D97-AF65-F5344CB8AC3E}">
        <p14:creationId xmlns:p14="http://schemas.microsoft.com/office/powerpoint/2010/main" val="3107403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4">
            <a:extLst>
              <a:ext uri="{FF2B5EF4-FFF2-40B4-BE49-F238E27FC236}">
                <a16:creationId xmlns:a16="http://schemas.microsoft.com/office/drawing/2014/main" id="{8BA505D2-27AC-8144-3C14-05C964A643E7}"/>
              </a:ext>
            </a:extLst>
          </p:cNvPr>
          <p:cNvSpPr>
            <a:spLocks noGrp="1" noChangeArrowheads="1"/>
          </p:cNvSpPr>
          <p:nvPr>
            <p:ph type="ftr" sz="quarter" idx="10"/>
          </p:nvPr>
        </p:nvSpPr>
        <p:spPr>
          <a:ln/>
        </p:spPr>
        <p:txBody>
          <a:bodyPr/>
          <a:lstStyle>
            <a:lvl1pPr>
              <a:defRPr/>
            </a:lvl1pPr>
          </a:lstStyle>
          <a:p>
            <a:endParaRPr lang="en-US" altLang="en-US"/>
          </a:p>
        </p:txBody>
      </p:sp>
      <p:sp>
        <p:nvSpPr>
          <p:cNvPr id="4" name="Holder 5">
            <a:extLst>
              <a:ext uri="{FF2B5EF4-FFF2-40B4-BE49-F238E27FC236}">
                <a16:creationId xmlns:a16="http://schemas.microsoft.com/office/drawing/2014/main" id="{708C15C2-2D03-7AB9-3B3B-1002B43A36DA}"/>
              </a:ext>
            </a:extLst>
          </p:cNvPr>
          <p:cNvSpPr>
            <a:spLocks noGrp="1" noChangeArrowheads="1"/>
          </p:cNvSpPr>
          <p:nvPr>
            <p:ph type="dt" sz="half" idx="11"/>
          </p:nvPr>
        </p:nvSpPr>
        <p:spPr>
          <a:ln/>
        </p:spPr>
        <p:txBody>
          <a:bodyPr/>
          <a:lstStyle>
            <a:lvl1pPr>
              <a:defRPr/>
            </a:lvl1pPr>
          </a:lstStyle>
          <a:p>
            <a:fld id="{26F92589-F4CF-457B-977A-83DA5CA6B5FE}" type="datetimeFigureOut">
              <a:rPr lang="en-US" altLang="en-US"/>
              <a:pPr/>
              <a:t>9/8/2026</a:t>
            </a:fld>
            <a:endParaRPr lang="en-US" altLang="en-US"/>
          </a:p>
        </p:txBody>
      </p:sp>
      <p:sp>
        <p:nvSpPr>
          <p:cNvPr id="5" name="Holder 6">
            <a:extLst>
              <a:ext uri="{FF2B5EF4-FFF2-40B4-BE49-F238E27FC236}">
                <a16:creationId xmlns:a16="http://schemas.microsoft.com/office/drawing/2014/main" id="{A43A0391-C84C-49C0-6386-15CF565943EC}"/>
              </a:ext>
            </a:extLst>
          </p:cNvPr>
          <p:cNvSpPr>
            <a:spLocks noGrp="1" noChangeArrowheads="1"/>
          </p:cNvSpPr>
          <p:nvPr>
            <p:ph type="sldNum" sz="quarter" idx="12"/>
          </p:nvPr>
        </p:nvSpPr>
        <p:spPr>
          <a:ln/>
        </p:spPr>
        <p:txBody>
          <a:bodyPr/>
          <a:lstStyle>
            <a:lvl1pPr>
              <a:defRPr/>
            </a:lvl1pPr>
          </a:lstStyle>
          <a:p>
            <a:fld id="{08EEB1DC-847A-462C-A0B4-96B85FB6DAD4}" type="slidenum">
              <a:rPr lang="en-US" altLang="en-US"/>
              <a:pPr/>
              <a:t>‹#›</a:t>
            </a:fld>
            <a:endParaRPr lang="en-US" altLang="en-US"/>
          </a:p>
        </p:txBody>
      </p:sp>
    </p:spTree>
    <p:extLst>
      <p:ext uri="{BB962C8B-B14F-4D97-AF65-F5344CB8AC3E}">
        <p14:creationId xmlns:p14="http://schemas.microsoft.com/office/powerpoint/2010/main" val="2513342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a:extLst>
              <a:ext uri="{FF2B5EF4-FFF2-40B4-BE49-F238E27FC236}">
                <a16:creationId xmlns:a16="http://schemas.microsoft.com/office/drawing/2014/main" id="{CE87A6E7-F1BE-0EA5-1FF2-275237DA3C7E}"/>
              </a:ext>
            </a:extLst>
          </p:cNvPr>
          <p:cNvSpPr>
            <a:spLocks noGrp="1" noChangeArrowheads="1"/>
          </p:cNvSpPr>
          <p:nvPr>
            <p:ph type="ftr" sz="quarter" idx="10"/>
          </p:nvPr>
        </p:nvSpPr>
        <p:spPr>
          <a:ln/>
        </p:spPr>
        <p:txBody>
          <a:bodyPr/>
          <a:lstStyle>
            <a:lvl1pPr>
              <a:defRPr/>
            </a:lvl1pPr>
          </a:lstStyle>
          <a:p>
            <a:endParaRPr lang="en-US" altLang="en-US"/>
          </a:p>
        </p:txBody>
      </p:sp>
      <p:sp>
        <p:nvSpPr>
          <p:cNvPr id="3" name="Holder 5">
            <a:extLst>
              <a:ext uri="{FF2B5EF4-FFF2-40B4-BE49-F238E27FC236}">
                <a16:creationId xmlns:a16="http://schemas.microsoft.com/office/drawing/2014/main" id="{C3B209BC-EC70-EC1D-36BA-4BE87E59478F}"/>
              </a:ext>
            </a:extLst>
          </p:cNvPr>
          <p:cNvSpPr>
            <a:spLocks noGrp="1" noChangeArrowheads="1"/>
          </p:cNvSpPr>
          <p:nvPr>
            <p:ph type="dt" sz="half" idx="11"/>
          </p:nvPr>
        </p:nvSpPr>
        <p:spPr>
          <a:ln/>
        </p:spPr>
        <p:txBody>
          <a:bodyPr/>
          <a:lstStyle>
            <a:lvl1pPr>
              <a:defRPr/>
            </a:lvl1pPr>
          </a:lstStyle>
          <a:p>
            <a:fld id="{7BDE67A9-5C36-4F52-BD24-7CBDC8DA6BD3}" type="datetimeFigureOut">
              <a:rPr lang="en-US" altLang="en-US"/>
              <a:pPr/>
              <a:t>9/8/2026</a:t>
            </a:fld>
            <a:endParaRPr lang="en-US" altLang="en-US"/>
          </a:p>
        </p:txBody>
      </p:sp>
      <p:sp>
        <p:nvSpPr>
          <p:cNvPr id="4" name="Holder 6">
            <a:extLst>
              <a:ext uri="{FF2B5EF4-FFF2-40B4-BE49-F238E27FC236}">
                <a16:creationId xmlns:a16="http://schemas.microsoft.com/office/drawing/2014/main" id="{0D0A9164-D131-D262-32E5-B929F66DFEBA}"/>
              </a:ext>
            </a:extLst>
          </p:cNvPr>
          <p:cNvSpPr>
            <a:spLocks noGrp="1" noChangeArrowheads="1"/>
          </p:cNvSpPr>
          <p:nvPr>
            <p:ph type="sldNum" sz="quarter" idx="12"/>
          </p:nvPr>
        </p:nvSpPr>
        <p:spPr>
          <a:ln/>
        </p:spPr>
        <p:txBody>
          <a:bodyPr/>
          <a:lstStyle>
            <a:lvl1pPr>
              <a:defRPr/>
            </a:lvl1pPr>
          </a:lstStyle>
          <a:p>
            <a:fld id="{61224C73-0E77-4DC3-8D22-37BEFFFAC198}" type="slidenum">
              <a:rPr lang="en-US" altLang="en-US"/>
              <a:pPr/>
              <a:t>‹#›</a:t>
            </a:fld>
            <a:endParaRPr lang="en-US" altLang="en-US"/>
          </a:p>
        </p:txBody>
      </p:sp>
    </p:spTree>
    <p:extLst>
      <p:ext uri="{BB962C8B-B14F-4D97-AF65-F5344CB8AC3E}">
        <p14:creationId xmlns:p14="http://schemas.microsoft.com/office/powerpoint/2010/main" val="10710590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DA666FEA-A639-CA73-82E7-9F13C6AEB3AE}"/>
              </a:ext>
            </a:extLst>
          </p:cNvPr>
          <p:cNvSpPr>
            <a:spLocks noGrp="1"/>
          </p:cNvSpPr>
          <p:nvPr>
            <p:ph type="title"/>
          </p:nvPr>
        </p:nvSpPr>
        <p:spPr>
          <a:xfrm>
            <a:off x="652463" y="3551238"/>
            <a:ext cx="12082462" cy="2998787"/>
          </a:xfrm>
          <a:prstGeom prst="rect">
            <a:avLst/>
          </a:prstGeom>
        </p:spPr>
        <p:txBody>
          <a:bodyPr wrap="square" lIns="0" tIns="0" rIns="0" bIns="0">
            <a:spAutoFit/>
          </a:bodyPr>
          <a:lstStyle>
            <a:lvl1pPr>
              <a:defRPr sz="7250" b="1" i="0">
                <a:solidFill>
                  <a:srgbClr val="0C79EE"/>
                </a:solidFill>
                <a:latin typeface="MicrogrammaExtDBol"/>
                <a:cs typeface="MicrogrammaExtDBol"/>
              </a:defRPr>
            </a:lvl1pPr>
          </a:lstStyle>
          <a:p>
            <a:endParaRPr/>
          </a:p>
        </p:txBody>
      </p:sp>
      <p:sp>
        <p:nvSpPr>
          <p:cNvPr id="1027" name="Holder 3">
            <a:extLst>
              <a:ext uri="{FF2B5EF4-FFF2-40B4-BE49-F238E27FC236}">
                <a16:creationId xmlns:a16="http://schemas.microsoft.com/office/drawing/2014/main" id="{0422112E-AB2A-9B02-F390-2995E4FB4522}"/>
              </a:ext>
            </a:extLst>
          </p:cNvPr>
          <p:cNvSpPr>
            <a:spLocks noGrp="1" noChangeArrowheads="1"/>
          </p:cNvSpPr>
          <p:nvPr>
            <p:ph type="body" idx="1"/>
          </p:nvPr>
        </p:nvSpPr>
        <p:spPr bwMode="auto">
          <a:xfrm>
            <a:off x="914400" y="2365375"/>
            <a:ext cx="16459200" cy="678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a:p>
        </p:txBody>
      </p:sp>
      <p:sp>
        <p:nvSpPr>
          <p:cNvPr id="1028" name="Holder 4">
            <a:extLst>
              <a:ext uri="{FF2B5EF4-FFF2-40B4-BE49-F238E27FC236}">
                <a16:creationId xmlns:a16="http://schemas.microsoft.com/office/drawing/2014/main" id="{13DA1242-3898-D51A-737B-AEB5D44CF114}"/>
              </a:ext>
            </a:extLst>
          </p:cNvPr>
          <p:cNvSpPr>
            <a:spLocks noGrp="1" noChangeArrowheads="1"/>
          </p:cNvSpPr>
          <p:nvPr>
            <p:ph type="ftr" sz="quarter" idx="5"/>
          </p:nvPr>
        </p:nvSpPr>
        <p:spPr bwMode="auto">
          <a:xfrm>
            <a:off x="6218238" y="9566275"/>
            <a:ext cx="585152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ctr" eaLnBrk="1" hangingPunct="1">
              <a:defRPr>
                <a:solidFill>
                  <a:srgbClr val="898989"/>
                </a:solidFill>
              </a:defRPr>
            </a:lvl1pPr>
          </a:lstStyle>
          <a:p>
            <a:endParaRPr lang="en-US" altLang="en-US"/>
          </a:p>
        </p:txBody>
      </p:sp>
      <p:sp>
        <p:nvSpPr>
          <p:cNvPr id="1029" name="Holder 5">
            <a:extLst>
              <a:ext uri="{FF2B5EF4-FFF2-40B4-BE49-F238E27FC236}">
                <a16:creationId xmlns:a16="http://schemas.microsoft.com/office/drawing/2014/main" id="{E872856A-851E-4466-91A6-DCD67529A440}"/>
              </a:ext>
            </a:extLst>
          </p:cNvPr>
          <p:cNvSpPr>
            <a:spLocks noGrp="1" noChangeArrowheads="1"/>
          </p:cNvSpPr>
          <p:nvPr>
            <p:ph type="dt" sz="half" idx="6"/>
          </p:nvPr>
        </p:nvSpPr>
        <p:spPr bwMode="auto">
          <a:xfrm>
            <a:off x="914400"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1" hangingPunct="1">
              <a:defRPr>
                <a:solidFill>
                  <a:srgbClr val="898989"/>
                </a:solidFill>
              </a:defRPr>
            </a:lvl1pPr>
          </a:lstStyle>
          <a:p>
            <a:fld id="{410CE057-AACB-4ED1-B41C-C7791B3200EE}" type="datetimeFigureOut">
              <a:rPr lang="en-US" altLang="en-US"/>
              <a:pPr/>
              <a:t>9/8/2026</a:t>
            </a:fld>
            <a:endParaRPr lang="en-US" altLang="en-US"/>
          </a:p>
        </p:txBody>
      </p:sp>
      <p:sp>
        <p:nvSpPr>
          <p:cNvPr id="1030" name="Holder 6">
            <a:extLst>
              <a:ext uri="{FF2B5EF4-FFF2-40B4-BE49-F238E27FC236}">
                <a16:creationId xmlns:a16="http://schemas.microsoft.com/office/drawing/2014/main" id="{A4559CC9-FD2F-57DA-2204-2C8F15335B5D}"/>
              </a:ext>
            </a:extLst>
          </p:cNvPr>
          <p:cNvSpPr>
            <a:spLocks noGrp="1" noChangeArrowheads="1"/>
          </p:cNvSpPr>
          <p:nvPr>
            <p:ph type="sldNum" sz="quarter" idx="7"/>
          </p:nvPr>
        </p:nvSpPr>
        <p:spPr bwMode="auto">
          <a:xfrm>
            <a:off x="13166725"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r" eaLnBrk="1" hangingPunct="1">
              <a:defRPr>
                <a:solidFill>
                  <a:srgbClr val="898989"/>
                </a:solidFill>
              </a:defRPr>
            </a:lvl1pPr>
          </a:lstStyle>
          <a:p>
            <a:fld id="{B5A6E5EC-A701-4EE7-8112-456548DE2BB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8.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9.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 Type="http://schemas.openxmlformats.org/officeDocument/2006/relationships/notesSlide" Target="../notesSlides/notesSlide4.xml"/><Relationship Id="rId16" Type="http://schemas.openxmlformats.org/officeDocument/2006/relationships/image" Target="../media/image19.png"/><Relationship Id="rId1" Type="http://schemas.openxmlformats.org/officeDocument/2006/relationships/slideLayout" Target="../slideLayouts/slideLayout5.xml"/><Relationship Id="rId6" Type="http://schemas.openxmlformats.org/officeDocument/2006/relationships/image" Target="../media/image5.png"/><Relationship Id="rId11" Type="http://schemas.openxmlformats.org/officeDocument/2006/relationships/image" Target="../media/image14.png"/><Relationship Id="rId5" Type="http://schemas.openxmlformats.org/officeDocument/2006/relationships/image" Target="../media/image3.pn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4.png"/><Relationship Id="rId9" Type="http://schemas.openxmlformats.org/officeDocument/2006/relationships/image" Target="../media/image12.png"/><Relationship Id="rId1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2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3.png"/><Relationship Id="rId3" Type="http://schemas.openxmlformats.org/officeDocument/2006/relationships/image" Target="../media/image24.png"/><Relationship Id="rId7" Type="http://schemas.openxmlformats.org/officeDocument/2006/relationships/image" Target="../media/image19.png"/><Relationship Id="rId12" Type="http://schemas.openxmlformats.org/officeDocument/2006/relationships/image" Target="../media/image18.png"/><Relationship Id="rId17" Type="http://schemas.openxmlformats.org/officeDocument/2006/relationships/image" Target="../media/image20.png"/><Relationship Id="rId2" Type="http://schemas.openxmlformats.org/officeDocument/2006/relationships/notesSlide" Target="../notesSlides/notesSlide7.xml"/><Relationship Id="rId16" Type="http://schemas.openxmlformats.org/officeDocument/2006/relationships/image" Target="../media/image17.png"/><Relationship Id="rId1" Type="http://schemas.openxmlformats.org/officeDocument/2006/relationships/slideLayout" Target="../slideLayouts/slideLayout5.xml"/><Relationship Id="rId6" Type="http://schemas.openxmlformats.org/officeDocument/2006/relationships/image" Target="../media/image21.png"/><Relationship Id="rId11" Type="http://schemas.openxmlformats.org/officeDocument/2006/relationships/image" Target="../media/image16.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2.png"/><Relationship Id="rId4" Type="http://schemas.openxmlformats.org/officeDocument/2006/relationships/image" Target="../media/image25.png"/><Relationship Id="rId9" Type="http://schemas.openxmlformats.org/officeDocument/2006/relationships/image" Target="../media/image11.png"/><Relationship Id="rId1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6.png"/><Relationship Id="rId7"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image" Target="../media/image5.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2.png"/><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5.png"/><Relationship Id="rId10" Type="http://schemas.openxmlformats.org/officeDocument/2006/relationships/image" Target="../media/image35.png"/><Relationship Id="rId4" Type="http://schemas.openxmlformats.org/officeDocument/2006/relationships/image" Target="../media/image31.png"/><Relationship Id="rId9" Type="http://schemas.openxmlformats.org/officeDocument/2006/relationships/image" Target="../media/image34.png"/></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32.png"/><Relationship Id="rId7" Type="http://schemas.openxmlformats.org/officeDocument/2006/relationships/image" Target="../media/image19.png"/><Relationship Id="rId12"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21.png"/><Relationship Id="rId11" Type="http://schemas.openxmlformats.org/officeDocument/2006/relationships/image" Target="../media/image39.png"/><Relationship Id="rId5" Type="http://schemas.openxmlformats.org/officeDocument/2006/relationships/image" Target="../media/image5.png"/><Relationship Id="rId10" Type="http://schemas.openxmlformats.org/officeDocument/2006/relationships/image" Target="../media/image38.png"/><Relationship Id="rId4" Type="http://schemas.openxmlformats.org/officeDocument/2006/relationships/image" Target="../media/image31.png"/><Relationship Id="rId9" Type="http://schemas.openxmlformats.org/officeDocument/2006/relationships/image" Target="../media/image37.png"/><Relationship Id="rId1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45.jp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47.png"/><Relationship Id="rId5" Type="http://schemas.openxmlformats.org/officeDocument/2006/relationships/image" Target="../media/image5.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image" Target="../media/image53.jpg"/><Relationship Id="rId4" Type="http://schemas.openxmlformats.org/officeDocument/2006/relationships/image" Target="../media/image49.png"/><Relationship Id="rId9" Type="http://schemas.openxmlformats.org/officeDocument/2006/relationships/image" Target="../media/image5.png"/></Relationships>
</file>

<file path=ppt/slides/_rels/slide1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57.JPEG"/><Relationship Id="rId5" Type="http://schemas.openxmlformats.org/officeDocument/2006/relationships/image" Target="../media/image56.png"/><Relationship Id="rId4" Type="http://schemas.openxmlformats.org/officeDocument/2006/relationships/image" Target="../media/image55.JPE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5.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60.emf"/></Relationships>
</file>

<file path=ppt/slides/_rels/slide21.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21.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64.png"/><Relationship Id="rId4" Type="http://schemas.openxmlformats.org/officeDocument/2006/relationships/image" Target="../media/image63.png"/></Relationships>
</file>

<file path=ppt/slides/_rels/slide2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3.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66.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68.pn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67.jpg"/><Relationship Id="rId5" Type="http://schemas.openxmlformats.org/officeDocument/2006/relationships/image" Target="../media/image5.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69.pn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21.pn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70.png"/><Relationship Id="rId7"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71.png"/></Relationships>
</file>

<file path=ppt/slides/_rels/slide2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73.png"/><Relationship Id="rId7"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74.png"/></Relationships>
</file>

<file path=ppt/slides/_rels/slide2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9.xml"/><Relationship Id="rId1" Type="http://schemas.openxmlformats.org/officeDocument/2006/relationships/slideLayout" Target="../slideLayouts/slideLayout5.xml"/><Relationship Id="rId5" Type="http://schemas.openxmlformats.org/officeDocument/2006/relationships/image" Target="../media/image76.png"/><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77.png"/><Relationship Id="rId7"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3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5.xml"/><Relationship Id="rId6" Type="http://schemas.openxmlformats.org/officeDocument/2006/relationships/image" Target="../media/image32.png"/><Relationship Id="rId11" Type="http://schemas.openxmlformats.org/officeDocument/2006/relationships/image" Target="../media/image2.png"/><Relationship Id="rId5" Type="http://schemas.openxmlformats.org/officeDocument/2006/relationships/image" Target="../media/image19.png"/><Relationship Id="rId10" Type="http://schemas.openxmlformats.org/officeDocument/2006/relationships/image" Target="../media/image82.png"/><Relationship Id="rId4" Type="http://schemas.openxmlformats.org/officeDocument/2006/relationships/image" Target="../media/image21.png"/><Relationship Id="rId9" Type="http://schemas.openxmlformats.org/officeDocument/2006/relationships/image" Target="../media/image81.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image" Target="../media/image2.png"/><Relationship Id="rId5" Type="http://schemas.openxmlformats.org/officeDocument/2006/relationships/image" Target="../media/image83.png"/><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84.jfif"/><Relationship Id="rId7" Type="http://schemas.openxmlformats.org/officeDocument/2006/relationships/image" Target="../media/image5.png"/><Relationship Id="rId12" Type="http://schemas.openxmlformats.org/officeDocument/2006/relationships/image" Target="../media/image88.png"/><Relationship Id="rId2" Type="http://schemas.openxmlformats.org/officeDocument/2006/relationships/notesSlide" Target="../notesSlides/notesSlide34.xml"/><Relationship Id="rId1" Type="http://schemas.openxmlformats.org/officeDocument/2006/relationships/slideLayout" Target="../slideLayouts/slideLayout5.xml"/><Relationship Id="rId6" Type="http://schemas.openxmlformats.org/officeDocument/2006/relationships/image" Target="../media/image25.png"/><Relationship Id="rId11" Type="http://schemas.openxmlformats.org/officeDocument/2006/relationships/image" Target="../media/image87.png"/><Relationship Id="rId5" Type="http://schemas.openxmlformats.org/officeDocument/2006/relationships/image" Target="../media/image24.png"/><Relationship Id="rId10" Type="http://schemas.openxmlformats.org/officeDocument/2006/relationships/image" Target="../media/image86.png"/><Relationship Id="rId4" Type="http://schemas.openxmlformats.org/officeDocument/2006/relationships/image" Target="../media/image85.png"/><Relationship Id="rId9" Type="http://schemas.openxmlformats.org/officeDocument/2006/relationships/image" Target="../media/image19.png"/></Relationships>
</file>

<file path=ppt/slides/_rels/slide35.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5.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21.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2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EE4BB77-5EC9-6ABF-EABB-4ACE4BB9A84D}"/>
              </a:ext>
            </a:extLst>
          </p:cNvPr>
          <p:cNvPicPr>
            <a:picLocks noChangeAspect="1"/>
          </p:cNvPicPr>
          <p:nvPr/>
        </p:nvPicPr>
        <p:blipFill>
          <a:blip r:embed="rId3"/>
          <a:srcRect t="-4760" b="1"/>
          <a:stretch>
            <a:fillRect/>
          </a:stretch>
        </p:blipFill>
        <p:spPr>
          <a:xfrm>
            <a:off x="-673630" y="-495300"/>
            <a:ext cx="3522962" cy="10782301"/>
          </a:xfrm>
          <a:prstGeom prst="rect">
            <a:avLst/>
          </a:prstGeom>
        </p:spPr>
      </p:pic>
      <p:pic>
        <p:nvPicPr>
          <p:cNvPr id="7" name="Picture 6">
            <a:extLst>
              <a:ext uri="{FF2B5EF4-FFF2-40B4-BE49-F238E27FC236}">
                <a16:creationId xmlns:a16="http://schemas.microsoft.com/office/drawing/2014/main" id="{2A9523E7-F81F-9F97-6C85-04B6F5C96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9332" y="-5444"/>
            <a:ext cx="15438667" cy="1029244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object 2">
            <a:extLst>
              <a:ext uri="{FF2B5EF4-FFF2-40B4-BE49-F238E27FC236}">
                <a16:creationId xmlns:a16="http://schemas.microsoft.com/office/drawing/2014/main" id="{C1CB5055-6AB7-949B-6287-7FEF540709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A9125C1C-2231-5E9F-1E48-55CF02492D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CF76FD4C-0384-E593-674E-B49A045FEF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F45ECC0F-DBAD-0FE4-AD1D-AA912A540A3D}"/>
              </a:ext>
            </a:extLst>
          </p:cNvPr>
          <p:cNvSpPr txBox="1"/>
          <p:nvPr/>
        </p:nvSpPr>
        <p:spPr>
          <a:xfrm>
            <a:off x="838200" y="390525"/>
            <a:ext cx="8305800" cy="2039020"/>
          </a:xfrm>
          <a:prstGeom prst="rect">
            <a:avLst/>
          </a:prstGeom>
          <a:noFill/>
        </p:spPr>
        <p:txBody>
          <a:bodyPr wrap="square">
            <a:spAutoFit/>
          </a:bodyPr>
          <a:lstStyle/>
          <a:p>
            <a:r>
              <a:rPr lang="en-US" sz="7250" dirty="0"/>
              <a:t>11-147</a:t>
            </a:r>
            <a:r>
              <a:rPr lang="en-US" sz="3600" dirty="0"/>
              <a:t>Reduce congestion and improve access on US 25 and KY 229</a:t>
            </a:r>
            <a:br>
              <a:rPr lang="en-US" sz="3600" dirty="0"/>
            </a:br>
            <a:endParaRPr lang="en-US" dirty="0"/>
          </a:p>
        </p:txBody>
      </p:sp>
      <p:sp>
        <p:nvSpPr>
          <p:cNvPr id="6" name="TextBox 5">
            <a:extLst>
              <a:ext uri="{FF2B5EF4-FFF2-40B4-BE49-F238E27FC236}">
                <a16:creationId xmlns:a16="http://schemas.microsoft.com/office/drawing/2014/main" id="{5230E5E7-5767-4D8F-DF02-A77EE9B8BFAC}"/>
              </a:ext>
            </a:extLst>
          </p:cNvPr>
          <p:cNvSpPr txBox="1"/>
          <p:nvPr/>
        </p:nvSpPr>
        <p:spPr>
          <a:xfrm>
            <a:off x="10591800" y="390525"/>
            <a:ext cx="6248400" cy="2308324"/>
          </a:xfrm>
          <a:prstGeom prst="rect">
            <a:avLst/>
          </a:prstGeom>
          <a:noFill/>
        </p:spPr>
        <p:txBody>
          <a:bodyPr wrap="square">
            <a:spAutoFit/>
          </a:bodyPr>
          <a:lstStyle/>
          <a:p>
            <a:r>
              <a:rPr lang="en-US" sz="3600" dirty="0"/>
              <a:t>August Letting 	$68.4M</a:t>
            </a:r>
            <a:br>
              <a:rPr lang="en-US" sz="3600" dirty="0"/>
            </a:br>
            <a:r>
              <a:rPr lang="en-US" sz="3600" dirty="0"/>
              <a:t>3.7 miles 5 lane template</a:t>
            </a:r>
            <a:br>
              <a:rPr lang="en-US" sz="3600" dirty="0"/>
            </a:br>
            <a:r>
              <a:rPr lang="en-US" sz="3600" dirty="0"/>
              <a:t>129 Parcels (101 Appraisals)</a:t>
            </a:r>
          </a:p>
          <a:p>
            <a:r>
              <a:rPr lang="en-US" sz="3600" dirty="0"/>
              <a:t>10 Utility Companies</a:t>
            </a:r>
            <a:endParaRPr lang="en-US" dirty="0"/>
          </a:p>
        </p:txBody>
      </p:sp>
      <p:pic>
        <p:nvPicPr>
          <p:cNvPr id="8" name="Picture 7">
            <a:extLst>
              <a:ext uri="{FF2B5EF4-FFF2-40B4-BE49-F238E27FC236}">
                <a16:creationId xmlns:a16="http://schemas.microsoft.com/office/drawing/2014/main" id="{BB5AAE41-49D7-550B-A8E3-7424EB2951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820290"/>
            <a:ext cx="18288000" cy="7076185"/>
          </a:xfrm>
          <a:prstGeom prst="rect">
            <a:avLst/>
          </a:prstGeom>
        </p:spPr>
      </p:pic>
      <p:sp>
        <p:nvSpPr>
          <p:cNvPr id="9" name="Star: 5 Points 8">
            <a:extLst>
              <a:ext uri="{FF2B5EF4-FFF2-40B4-BE49-F238E27FC236}">
                <a16:creationId xmlns:a16="http://schemas.microsoft.com/office/drawing/2014/main" id="{E51CB888-C4EA-FD5A-0B5E-A95D9D92AA48}"/>
              </a:ext>
            </a:extLst>
          </p:cNvPr>
          <p:cNvSpPr/>
          <p:nvPr/>
        </p:nvSpPr>
        <p:spPr>
          <a:xfrm>
            <a:off x="8991600" y="3335338"/>
            <a:ext cx="914400" cy="869646"/>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object 2">
            <a:extLst>
              <a:ext uri="{FF2B5EF4-FFF2-40B4-BE49-F238E27FC236}">
                <a16:creationId xmlns:a16="http://schemas.microsoft.com/office/drawing/2014/main" id="{856328BA-C994-5CD3-5ED9-BD9E88C47716}"/>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D35D81B0-FA84-22EC-4295-5F937C8526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AAE4F2A8-434B-F112-D318-C26F197C96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TextBox 3">
            <a:extLst>
              <a:ext uri="{FF2B5EF4-FFF2-40B4-BE49-F238E27FC236}">
                <a16:creationId xmlns:a16="http://schemas.microsoft.com/office/drawing/2014/main" id="{02148C60-7F01-C94D-A27A-D9CB8C534796}"/>
              </a:ext>
            </a:extLst>
          </p:cNvPr>
          <p:cNvSpPr txBox="1"/>
          <p:nvPr/>
        </p:nvSpPr>
        <p:spPr>
          <a:xfrm>
            <a:off x="12039600" y="380586"/>
            <a:ext cx="5697394" cy="1938992"/>
          </a:xfrm>
          <a:prstGeom prst="rect">
            <a:avLst/>
          </a:prstGeom>
          <a:noFill/>
        </p:spPr>
        <p:txBody>
          <a:bodyPr wrap="none" rtlCol="0">
            <a:spAutoFit/>
          </a:bodyPr>
          <a:lstStyle/>
          <a:p>
            <a:r>
              <a:rPr lang="en-US" sz="2000" b="1" dirty="0"/>
              <a:t>Maintenance of Traffic Schedule</a:t>
            </a:r>
          </a:p>
          <a:p>
            <a:endParaRPr lang="en-US" sz="2000" dirty="0"/>
          </a:p>
          <a:p>
            <a:r>
              <a:rPr lang="en-US" sz="2000" dirty="0"/>
              <a:t>Milestone 1 completion date May 1, 2027</a:t>
            </a:r>
          </a:p>
          <a:p>
            <a:r>
              <a:rPr lang="en-US" sz="2000" dirty="0"/>
              <a:t>Milestone 2 completion date November 30, 2027</a:t>
            </a:r>
          </a:p>
          <a:p>
            <a:r>
              <a:rPr lang="en-US" sz="2000" dirty="0"/>
              <a:t>Milestone 3 completion date July 1, 2028</a:t>
            </a:r>
          </a:p>
          <a:p>
            <a:r>
              <a:rPr lang="en-US" sz="2000" dirty="0"/>
              <a:t>Milestone 4 completion date June 30, 2029</a:t>
            </a:r>
          </a:p>
        </p:txBody>
      </p:sp>
      <p:sp>
        <p:nvSpPr>
          <p:cNvPr id="5" name="TextBox 4">
            <a:extLst>
              <a:ext uri="{FF2B5EF4-FFF2-40B4-BE49-F238E27FC236}">
                <a16:creationId xmlns:a16="http://schemas.microsoft.com/office/drawing/2014/main" id="{DA4436B5-C1E7-A750-194F-9CBC5003F5F6}"/>
              </a:ext>
            </a:extLst>
          </p:cNvPr>
          <p:cNvSpPr txBox="1"/>
          <p:nvPr/>
        </p:nvSpPr>
        <p:spPr>
          <a:xfrm>
            <a:off x="5867400" y="380586"/>
            <a:ext cx="5014514" cy="2862322"/>
          </a:xfrm>
          <a:prstGeom prst="rect">
            <a:avLst/>
          </a:prstGeom>
          <a:noFill/>
        </p:spPr>
        <p:txBody>
          <a:bodyPr wrap="none" rtlCol="0">
            <a:spAutoFit/>
          </a:bodyPr>
          <a:lstStyle/>
          <a:p>
            <a:r>
              <a:rPr lang="en-US" sz="2000" b="1" dirty="0"/>
              <a:t>Project Schedule</a:t>
            </a:r>
          </a:p>
          <a:p>
            <a:endParaRPr lang="en-US" sz="2000" dirty="0"/>
          </a:p>
          <a:p>
            <a:r>
              <a:rPr lang="en-US" sz="2000" dirty="0"/>
              <a:t>Original Anticipated Letting Sept 2025</a:t>
            </a:r>
          </a:p>
          <a:p>
            <a:r>
              <a:rPr lang="en-US" sz="2000" dirty="0"/>
              <a:t>Actual letting August 2026</a:t>
            </a:r>
          </a:p>
          <a:p>
            <a:r>
              <a:rPr lang="en-US" sz="2000" dirty="0"/>
              <a:t>Let 8/20  Awarded 8/21</a:t>
            </a:r>
          </a:p>
          <a:p>
            <a:r>
              <a:rPr lang="en-US" sz="2000" dirty="0" err="1"/>
              <a:t>Precon</a:t>
            </a:r>
            <a:r>
              <a:rPr lang="en-US" sz="2000" dirty="0"/>
              <a:t> Meeting 9/2</a:t>
            </a:r>
          </a:p>
          <a:p>
            <a:r>
              <a:rPr lang="en-US" sz="2000" dirty="0"/>
              <a:t>Contractor Utility Coordination Meeting 9/8</a:t>
            </a:r>
          </a:p>
          <a:p>
            <a:endParaRPr lang="en-US" sz="2000" dirty="0"/>
          </a:p>
          <a:p>
            <a:endParaRPr lang="en-US" sz="2000" dirty="0"/>
          </a:p>
        </p:txBody>
      </p:sp>
      <p:pic>
        <p:nvPicPr>
          <p:cNvPr id="9" name="Picture 8">
            <a:extLst>
              <a:ext uri="{FF2B5EF4-FFF2-40B4-BE49-F238E27FC236}">
                <a16:creationId xmlns:a16="http://schemas.microsoft.com/office/drawing/2014/main" id="{CC47AE75-B1BF-F520-6ABA-850E17B946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791579"/>
            <a:ext cx="18288000" cy="707618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0006B-9EFB-8872-9DC6-D65E1CAC8BD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672EDCF2-0E63-2FE4-4B4E-B0AC6F140EA0}"/>
              </a:ext>
            </a:extLst>
          </p:cNvPr>
          <p:cNvPicPr>
            <a:picLocks noChangeAspect="1"/>
          </p:cNvPicPr>
          <p:nvPr/>
        </p:nvPicPr>
        <p:blipFill>
          <a:blip r:embed="rId3"/>
          <a:stretch>
            <a:fillRect/>
          </a:stretch>
        </p:blipFill>
        <p:spPr>
          <a:xfrm>
            <a:off x="3888347" y="573159"/>
            <a:ext cx="8957817" cy="8686800"/>
          </a:xfrm>
          <a:prstGeom prst="rect">
            <a:avLst/>
          </a:prstGeom>
        </p:spPr>
      </p:pic>
      <p:pic>
        <p:nvPicPr>
          <p:cNvPr id="3075" name="object 3">
            <a:extLst>
              <a:ext uri="{FF2B5EF4-FFF2-40B4-BE49-F238E27FC236}">
                <a16:creationId xmlns:a16="http://schemas.microsoft.com/office/drawing/2014/main" id="{61DA70E6-640E-3D47-6690-BE65101635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97669" y="212972"/>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object 2">
            <a:extLst>
              <a:ext uri="{FF2B5EF4-FFF2-40B4-BE49-F238E27FC236}">
                <a16:creationId xmlns:a16="http://schemas.microsoft.com/office/drawing/2014/main" id="{88331087-97DE-F5DA-D42E-EF48DBCA58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C1198DBF-A019-23CC-6B71-2A5E3600FE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3D556566-9F68-4B6F-A76D-96259FC5FB70}"/>
              </a:ext>
            </a:extLst>
          </p:cNvPr>
          <p:cNvPicPr>
            <a:picLocks noChangeAspect="1"/>
          </p:cNvPicPr>
          <p:nvPr/>
        </p:nvPicPr>
        <p:blipFill>
          <a:blip r:embed="rId7"/>
          <a:srcRect b="20960"/>
          <a:stretch>
            <a:fillRect/>
          </a:stretch>
        </p:blipFill>
        <p:spPr>
          <a:xfrm>
            <a:off x="1035451" y="924090"/>
            <a:ext cx="1721766" cy="1192241"/>
          </a:xfrm>
          <a:prstGeom prst="rect">
            <a:avLst/>
          </a:prstGeom>
        </p:spPr>
      </p:pic>
      <p:pic>
        <p:nvPicPr>
          <p:cNvPr id="8" name="Picture 7">
            <a:extLst>
              <a:ext uri="{FF2B5EF4-FFF2-40B4-BE49-F238E27FC236}">
                <a16:creationId xmlns:a16="http://schemas.microsoft.com/office/drawing/2014/main" id="{FC9DA849-6039-2E73-83B8-C1C671E562AC}"/>
              </a:ext>
            </a:extLst>
          </p:cNvPr>
          <p:cNvPicPr>
            <a:picLocks noChangeAspect="1"/>
          </p:cNvPicPr>
          <p:nvPr/>
        </p:nvPicPr>
        <p:blipFill>
          <a:blip r:embed="rId8"/>
          <a:stretch>
            <a:fillRect/>
          </a:stretch>
        </p:blipFill>
        <p:spPr>
          <a:xfrm>
            <a:off x="801640" y="2428272"/>
            <a:ext cx="2253731" cy="1050819"/>
          </a:xfrm>
          <a:prstGeom prst="rect">
            <a:avLst/>
          </a:prstGeom>
        </p:spPr>
      </p:pic>
      <p:pic>
        <p:nvPicPr>
          <p:cNvPr id="10" name="Picture 9">
            <a:extLst>
              <a:ext uri="{FF2B5EF4-FFF2-40B4-BE49-F238E27FC236}">
                <a16:creationId xmlns:a16="http://schemas.microsoft.com/office/drawing/2014/main" id="{6AB71365-E931-FF75-FE76-F5B840CEFB66}"/>
              </a:ext>
            </a:extLst>
          </p:cNvPr>
          <p:cNvPicPr>
            <a:picLocks noChangeAspect="1"/>
          </p:cNvPicPr>
          <p:nvPr/>
        </p:nvPicPr>
        <p:blipFill>
          <a:blip r:embed="rId9"/>
          <a:stretch>
            <a:fillRect/>
          </a:stretch>
        </p:blipFill>
        <p:spPr>
          <a:xfrm>
            <a:off x="1035451" y="3548503"/>
            <a:ext cx="1488993" cy="1566143"/>
          </a:xfrm>
          <a:prstGeom prst="rect">
            <a:avLst/>
          </a:prstGeom>
        </p:spPr>
      </p:pic>
      <p:pic>
        <p:nvPicPr>
          <p:cNvPr id="12" name="Picture 11">
            <a:extLst>
              <a:ext uri="{FF2B5EF4-FFF2-40B4-BE49-F238E27FC236}">
                <a16:creationId xmlns:a16="http://schemas.microsoft.com/office/drawing/2014/main" id="{38C2667D-237E-8017-42C3-13D679B4E611}"/>
              </a:ext>
            </a:extLst>
          </p:cNvPr>
          <p:cNvPicPr>
            <a:picLocks noChangeAspect="1"/>
          </p:cNvPicPr>
          <p:nvPr/>
        </p:nvPicPr>
        <p:blipFill>
          <a:blip r:embed="rId10"/>
          <a:stretch>
            <a:fillRect/>
          </a:stretch>
        </p:blipFill>
        <p:spPr>
          <a:xfrm>
            <a:off x="13411200" y="2953681"/>
            <a:ext cx="2940765" cy="1260971"/>
          </a:xfrm>
          <a:prstGeom prst="rect">
            <a:avLst/>
          </a:prstGeom>
        </p:spPr>
      </p:pic>
      <p:pic>
        <p:nvPicPr>
          <p:cNvPr id="14" name="Picture 13">
            <a:extLst>
              <a:ext uri="{FF2B5EF4-FFF2-40B4-BE49-F238E27FC236}">
                <a16:creationId xmlns:a16="http://schemas.microsoft.com/office/drawing/2014/main" id="{4B9C741D-73A1-9EB3-FEDA-187B7FBD8EA8}"/>
              </a:ext>
            </a:extLst>
          </p:cNvPr>
          <p:cNvPicPr>
            <a:picLocks noChangeAspect="1"/>
          </p:cNvPicPr>
          <p:nvPr/>
        </p:nvPicPr>
        <p:blipFill>
          <a:blip r:embed="rId11"/>
          <a:stretch>
            <a:fillRect/>
          </a:stretch>
        </p:blipFill>
        <p:spPr>
          <a:xfrm>
            <a:off x="13297196" y="2088959"/>
            <a:ext cx="3468766" cy="865189"/>
          </a:xfrm>
          <a:prstGeom prst="rect">
            <a:avLst/>
          </a:prstGeom>
        </p:spPr>
      </p:pic>
      <p:pic>
        <p:nvPicPr>
          <p:cNvPr id="16" name="Picture 15">
            <a:extLst>
              <a:ext uri="{FF2B5EF4-FFF2-40B4-BE49-F238E27FC236}">
                <a16:creationId xmlns:a16="http://schemas.microsoft.com/office/drawing/2014/main" id="{06DD1199-C628-37BB-15C5-5C8AF03769DD}"/>
              </a:ext>
            </a:extLst>
          </p:cNvPr>
          <p:cNvPicPr>
            <a:picLocks noChangeAspect="1"/>
          </p:cNvPicPr>
          <p:nvPr/>
        </p:nvPicPr>
        <p:blipFill>
          <a:blip r:embed="rId12"/>
          <a:stretch>
            <a:fillRect/>
          </a:stretch>
        </p:blipFill>
        <p:spPr>
          <a:xfrm>
            <a:off x="13297196" y="674561"/>
            <a:ext cx="2862669" cy="1151376"/>
          </a:xfrm>
          <a:prstGeom prst="rect">
            <a:avLst/>
          </a:prstGeom>
        </p:spPr>
      </p:pic>
      <p:pic>
        <p:nvPicPr>
          <p:cNvPr id="20" name="Picture 19">
            <a:extLst>
              <a:ext uri="{FF2B5EF4-FFF2-40B4-BE49-F238E27FC236}">
                <a16:creationId xmlns:a16="http://schemas.microsoft.com/office/drawing/2014/main" id="{75C0F71A-F833-6769-26F4-BC6D74A87C6A}"/>
              </a:ext>
            </a:extLst>
          </p:cNvPr>
          <p:cNvPicPr>
            <a:picLocks noChangeAspect="1"/>
          </p:cNvPicPr>
          <p:nvPr/>
        </p:nvPicPr>
        <p:blipFill>
          <a:blip r:embed="rId13"/>
          <a:stretch>
            <a:fillRect/>
          </a:stretch>
        </p:blipFill>
        <p:spPr>
          <a:xfrm>
            <a:off x="778383" y="5416458"/>
            <a:ext cx="2992703" cy="721014"/>
          </a:xfrm>
          <a:prstGeom prst="rect">
            <a:avLst/>
          </a:prstGeom>
        </p:spPr>
      </p:pic>
      <p:pic>
        <p:nvPicPr>
          <p:cNvPr id="24" name="Picture 23">
            <a:extLst>
              <a:ext uri="{FF2B5EF4-FFF2-40B4-BE49-F238E27FC236}">
                <a16:creationId xmlns:a16="http://schemas.microsoft.com/office/drawing/2014/main" id="{780427CB-B7E3-B632-0297-33A21C3DBA84}"/>
              </a:ext>
            </a:extLst>
          </p:cNvPr>
          <p:cNvPicPr>
            <a:picLocks noChangeAspect="1"/>
          </p:cNvPicPr>
          <p:nvPr/>
        </p:nvPicPr>
        <p:blipFill>
          <a:blip r:embed="rId14"/>
          <a:stretch>
            <a:fillRect/>
          </a:stretch>
        </p:blipFill>
        <p:spPr>
          <a:xfrm>
            <a:off x="12219341" y="6777230"/>
            <a:ext cx="1560513" cy="738973"/>
          </a:xfrm>
          <a:prstGeom prst="rect">
            <a:avLst/>
          </a:prstGeom>
        </p:spPr>
      </p:pic>
      <p:pic>
        <p:nvPicPr>
          <p:cNvPr id="5" name="Picture 4">
            <a:extLst>
              <a:ext uri="{FF2B5EF4-FFF2-40B4-BE49-F238E27FC236}">
                <a16:creationId xmlns:a16="http://schemas.microsoft.com/office/drawing/2014/main" id="{0D33D011-2663-32CE-2090-57B5AEEEB2AB}"/>
              </a:ext>
            </a:extLst>
          </p:cNvPr>
          <p:cNvPicPr>
            <a:picLocks noChangeAspect="1"/>
          </p:cNvPicPr>
          <p:nvPr/>
        </p:nvPicPr>
        <p:blipFill>
          <a:blip r:embed="rId15"/>
          <a:stretch>
            <a:fillRect/>
          </a:stretch>
        </p:blipFill>
        <p:spPr>
          <a:xfrm>
            <a:off x="11729642" y="5516726"/>
            <a:ext cx="4622323" cy="881891"/>
          </a:xfrm>
          <a:prstGeom prst="rect">
            <a:avLst/>
          </a:prstGeom>
        </p:spPr>
      </p:pic>
      <p:pic>
        <p:nvPicPr>
          <p:cNvPr id="7" name="Picture 6">
            <a:extLst>
              <a:ext uri="{FF2B5EF4-FFF2-40B4-BE49-F238E27FC236}">
                <a16:creationId xmlns:a16="http://schemas.microsoft.com/office/drawing/2014/main" id="{044D429A-BA2A-FBBE-B129-1FEAE2FA8841}"/>
              </a:ext>
            </a:extLst>
          </p:cNvPr>
          <p:cNvPicPr>
            <a:picLocks noChangeAspect="1"/>
          </p:cNvPicPr>
          <p:nvPr/>
        </p:nvPicPr>
        <p:blipFill>
          <a:blip r:embed="rId16" cstate="hqprint">
            <a:extLst>
              <a:ext uri="{28A0092B-C50C-407E-A947-70E740481C1C}">
                <a14:useLocalDpi xmlns:a14="http://schemas.microsoft.com/office/drawing/2010/main"/>
              </a:ext>
            </a:extLst>
          </a:blip>
          <a:stretch>
            <a:fillRect/>
          </a:stretch>
        </p:blipFill>
        <p:spPr>
          <a:xfrm>
            <a:off x="2875645" y="7382063"/>
            <a:ext cx="2412759" cy="1370447"/>
          </a:xfrm>
          <a:prstGeom prst="rect">
            <a:avLst/>
          </a:prstGeom>
        </p:spPr>
      </p:pic>
      <p:pic>
        <p:nvPicPr>
          <p:cNvPr id="18" name="Picture 17">
            <a:extLst>
              <a:ext uri="{FF2B5EF4-FFF2-40B4-BE49-F238E27FC236}">
                <a16:creationId xmlns:a16="http://schemas.microsoft.com/office/drawing/2014/main" id="{50A67D8B-D518-2511-CA22-206F265D8907}"/>
              </a:ext>
            </a:extLst>
          </p:cNvPr>
          <p:cNvPicPr>
            <a:picLocks noChangeAspect="1"/>
          </p:cNvPicPr>
          <p:nvPr/>
        </p:nvPicPr>
        <p:blipFill>
          <a:blip r:embed="rId17"/>
          <a:stretch>
            <a:fillRect/>
          </a:stretch>
        </p:blipFill>
        <p:spPr>
          <a:xfrm>
            <a:off x="13646467" y="4140516"/>
            <a:ext cx="2671297" cy="1186523"/>
          </a:xfrm>
          <a:prstGeom prst="rect">
            <a:avLst/>
          </a:prstGeom>
        </p:spPr>
      </p:pic>
      <p:pic>
        <p:nvPicPr>
          <p:cNvPr id="6" name="Picture 5">
            <a:extLst>
              <a:ext uri="{FF2B5EF4-FFF2-40B4-BE49-F238E27FC236}">
                <a16:creationId xmlns:a16="http://schemas.microsoft.com/office/drawing/2014/main" id="{3771F0B8-B111-F326-BB65-03AC7E3EB037}"/>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555875" y="8651657"/>
            <a:ext cx="3306459" cy="1259997"/>
          </a:xfrm>
          <a:prstGeom prst="rect">
            <a:avLst/>
          </a:prstGeom>
        </p:spPr>
      </p:pic>
    </p:spTree>
    <p:extLst>
      <p:ext uri="{BB962C8B-B14F-4D97-AF65-F5344CB8AC3E}">
        <p14:creationId xmlns:p14="http://schemas.microsoft.com/office/powerpoint/2010/main" val="928060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D9F35-3B61-B5CC-E706-BDF87BC0B2B8}"/>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F14B8A05-A6FE-32B5-6388-AC0C3F0DC7B4}"/>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5F41BB62-9EE1-9C94-31AB-9EF5B236EF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F4B4EC82-10A0-5015-AA7B-15382F01E3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Rectangle 1">
            <a:extLst>
              <a:ext uri="{FF2B5EF4-FFF2-40B4-BE49-F238E27FC236}">
                <a16:creationId xmlns:a16="http://schemas.microsoft.com/office/drawing/2014/main" id="{EC14A702-9735-1301-0625-DC3B7EF0DD65}"/>
              </a:ext>
            </a:extLst>
          </p:cNvPr>
          <p:cNvSpPr/>
          <p:nvPr/>
        </p:nvSpPr>
        <p:spPr>
          <a:xfrm>
            <a:off x="1805104" y="3697503"/>
            <a:ext cx="12224657" cy="4815038"/>
          </a:xfrm>
          <a:prstGeom prst="rect">
            <a:avLst/>
          </a:prstGeom>
        </p:spPr>
        <p:txBody>
          <a:bodyPr vert="horz" lIns="91440" tIns="45720" rIns="91440" bIns="45720" rtlCol="0" anchor="t">
            <a:noAutofit/>
          </a:bodyPr>
          <a:lstStyle/>
          <a:p>
            <a:pPr marL="0" marR="0">
              <a:lnSpc>
                <a:spcPct val="115000"/>
              </a:lnSpc>
              <a:spcAft>
                <a:spcPts val="800"/>
              </a:spcAft>
              <a:buNone/>
            </a:pPr>
            <a:r>
              <a:rPr lang="en-US" sz="3200" b="1" kern="0" dirty="0">
                <a:effectLst/>
                <a:latin typeface="Arial" panose="020B0604020202020204" pitchFamily="34" charset="0"/>
                <a:ea typeface="Times New Roman" panose="02020603050405020304" pitchFamily="18" charset="0"/>
                <a:cs typeface="Times New Roman" panose="02020603050405020304" pitchFamily="18" charset="0"/>
              </a:rPr>
              <a:t>Bridge the Gap Between Stakeholders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3200" b="1" kern="0" dirty="0">
                <a:effectLst/>
                <a:latin typeface="Arial" panose="020B0604020202020204" pitchFamily="34" charset="0"/>
                <a:ea typeface="Times New Roman" panose="02020603050405020304" pitchFamily="18" charset="0"/>
                <a:cs typeface="Times New Roman" panose="02020603050405020304" pitchFamily="18" charset="0"/>
              </a:rPr>
              <a:t>The Lesson:</a:t>
            </a:r>
            <a:r>
              <a:rPr lang="en-US" sz="3200" kern="0" dirty="0">
                <a:effectLst/>
                <a:latin typeface="Arial" panose="020B0604020202020204" pitchFamily="34" charset="0"/>
                <a:ea typeface="Times New Roman" panose="02020603050405020304" pitchFamily="18" charset="0"/>
                <a:cs typeface="Times New Roman" panose="02020603050405020304" pitchFamily="18" charset="0"/>
              </a:rPr>
              <a:t> A landman acts as the ultimate middleman, translating the demands of executives down to the         roughnecks working in the dirt.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3200" b="1" kern="0" dirty="0">
                <a:effectLst/>
                <a:latin typeface="Arial" panose="020B0604020202020204" pitchFamily="34" charset="0"/>
                <a:ea typeface="Times New Roman" panose="02020603050405020304" pitchFamily="18" charset="0"/>
                <a:cs typeface="Times New Roman" panose="02020603050405020304" pitchFamily="18" charset="0"/>
              </a:rPr>
              <a:t>PM Application:</a:t>
            </a:r>
            <a:r>
              <a:rPr lang="en-US" sz="3200" kern="0" dirty="0">
                <a:effectLst/>
                <a:latin typeface="Arial" panose="020B0604020202020204" pitchFamily="34" charset="0"/>
                <a:ea typeface="Times New Roman" panose="02020603050405020304" pitchFamily="18" charset="0"/>
                <a:cs typeface="Times New Roman" panose="02020603050405020304" pitchFamily="18" charset="0"/>
              </a:rPr>
              <a:t> Protect your team from unrealistic demands while keeping leadership informed with honest, jargon-free progress updates. Your job is to make both sides understand each other's constraints.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Title 1">
            <a:extLst>
              <a:ext uri="{FF2B5EF4-FFF2-40B4-BE49-F238E27FC236}">
                <a16:creationId xmlns:a16="http://schemas.microsoft.com/office/drawing/2014/main" id="{9880ACFF-51F5-A06C-DFB5-D00E8B47B9E1}"/>
              </a:ext>
            </a:extLst>
          </p:cNvPr>
          <p:cNvSpPr txBox="1">
            <a:spLocks/>
          </p:cNvSpPr>
          <p:nvPr/>
        </p:nvSpPr>
        <p:spPr>
          <a:xfrm>
            <a:off x="5398879" y="1257300"/>
            <a:ext cx="6713296" cy="126895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r>
              <a:rPr lang="en-US" dirty="0">
                <a:solidFill>
                  <a:schemeClr val="tx1"/>
                </a:solidFill>
              </a:rPr>
              <a:t>Landman Project Management Lessons </a:t>
            </a:r>
          </a:p>
        </p:txBody>
      </p:sp>
      <p:pic>
        <p:nvPicPr>
          <p:cNvPr id="4" name="Picture 3">
            <a:extLst>
              <a:ext uri="{FF2B5EF4-FFF2-40B4-BE49-F238E27FC236}">
                <a16:creationId xmlns:a16="http://schemas.microsoft.com/office/drawing/2014/main" id="{98991BF5-549D-121C-4BB3-4D89BCDC460D}"/>
              </a:ext>
            </a:extLst>
          </p:cNvPr>
          <p:cNvPicPr>
            <a:picLocks noChangeAspect="1"/>
          </p:cNvPicPr>
          <p:nvPr/>
        </p:nvPicPr>
        <p:blipFill>
          <a:blip r:embed="rId5">
            <a:extLst>
              <a:ext uri="{28A0092B-C50C-407E-A947-70E740481C1C}">
                <a14:useLocalDpi xmlns:a14="http://schemas.microsoft.com/office/drawing/2010/main" val="0"/>
              </a:ext>
            </a:extLst>
          </a:blip>
          <a:srcRect l="1249" t="16151" r="63732" b="27016"/>
          <a:stretch>
            <a:fillRect/>
          </a:stretch>
        </p:blipFill>
        <p:spPr>
          <a:xfrm>
            <a:off x="13316312" y="0"/>
            <a:ext cx="4971688" cy="5379204"/>
          </a:xfrm>
          <a:prstGeom prst="rect">
            <a:avLst/>
          </a:prstGeom>
        </p:spPr>
      </p:pic>
    </p:spTree>
    <p:extLst>
      <p:ext uri="{BB962C8B-B14F-4D97-AF65-F5344CB8AC3E}">
        <p14:creationId xmlns:p14="http://schemas.microsoft.com/office/powerpoint/2010/main" val="1876598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3865A-B434-87CA-0396-DAF3FE9CF44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E29E9F1-33D8-F72F-C536-683D19984B49}"/>
              </a:ext>
            </a:extLst>
          </p:cNvPr>
          <p:cNvPicPr>
            <a:picLocks noChangeAspect="1"/>
          </p:cNvPicPr>
          <p:nvPr/>
        </p:nvPicPr>
        <p:blipFill>
          <a:blip r:embed="rId5"/>
          <a:srcRect b="12222"/>
          <a:stretch>
            <a:fillRect/>
          </a:stretch>
        </p:blipFill>
        <p:spPr>
          <a:xfrm>
            <a:off x="0" y="0"/>
            <a:ext cx="18274394" cy="10287000"/>
          </a:xfrm>
          <a:prstGeom prst="rect">
            <a:avLst/>
          </a:prstGeom>
        </p:spPr>
      </p:pic>
      <p:pic>
        <p:nvPicPr>
          <p:cNvPr id="4" name="Picture 3">
            <a:extLst>
              <a:ext uri="{FF2B5EF4-FFF2-40B4-BE49-F238E27FC236}">
                <a16:creationId xmlns:a16="http://schemas.microsoft.com/office/drawing/2014/main" id="{CD9C1C27-0C1F-C7C4-EACC-B77F79A434D7}"/>
              </a:ext>
            </a:extLst>
          </p:cNvPr>
          <p:cNvPicPr>
            <a:picLocks noChangeAspect="1"/>
          </p:cNvPicPr>
          <p:nvPr/>
        </p:nvPicPr>
        <p:blipFill>
          <a:blip r:embed="rId6">
            <a:extLst>
              <a:ext uri="{28A0092B-C50C-407E-A947-70E740481C1C}">
                <a14:useLocalDpi xmlns:a14="http://schemas.microsoft.com/office/drawing/2010/main" val="0"/>
              </a:ext>
            </a:extLst>
          </a:blip>
          <a:srcRect l="1249" t="16151" r="63732" b="27016"/>
          <a:stretch>
            <a:fillRect/>
          </a:stretch>
        </p:blipFill>
        <p:spPr>
          <a:xfrm>
            <a:off x="15207442" y="0"/>
            <a:ext cx="2112818" cy="2286000"/>
          </a:xfrm>
          <a:prstGeom prst="rect">
            <a:avLst/>
          </a:prstGeom>
        </p:spPr>
      </p:pic>
      <p:pic>
        <p:nvPicPr>
          <p:cNvPr id="3" name="Landman Video-final">
            <a:hlinkClick r:id="" action="ppaction://media"/>
            <a:extLst>
              <a:ext uri="{FF2B5EF4-FFF2-40B4-BE49-F238E27FC236}">
                <a16:creationId xmlns:a16="http://schemas.microsoft.com/office/drawing/2014/main" id="{B58796F2-9C7B-DB00-125D-6B579686B0E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0"/>
            <a:ext cx="18288000" cy="10287000"/>
          </a:xfrm>
          <a:prstGeom prst="rect">
            <a:avLst/>
          </a:prstGeom>
        </p:spPr>
      </p:pic>
    </p:spTree>
    <p:extLst>
      <p:ext uri="{BB962C8B-B14F-4D97-AF65-F5344CB8AC3E}">
        <p14:creationId xmlns:p14="http://schemas.microsoft.com/office/powerpoint/2010/main" val="4015781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55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AC32D9C-0F09-51D3-9D47-371C372CA594}"/>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ACA47E0C-18DB-0BA7-5F76-3D0A92FDDC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89625" y="-10026"/>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2B5722F2-D1D1-15CC-39E3-B8E5317663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ABF1D794-1F94-F9AA-CBFE-8C177FC20E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1">
            <a:extLst>
              <a:ext uri="{FF2B5EF4-FFF2-40B4-BE49-F238E27FC236}">
                <a16:creationId xmlns:a16="http://schemas.microsoft.com/office/drawing/2014/main" id="{1C77EFC2-FA1E-9CAF-78EB-AFEC7FCCEDA5}"/>
              </a:ext>
            </a:extLst>
          </p:cNvPr>
          <p:cNvSpPr txBox="1">
            <a:spLocks/>
          </p:cNvSpPr>
          <p:nvPr/>
        </p:nvSpPr>
        <p:spPr>
          <a:xfrm>
            <a:off x="3766457" y="190500"/>
            <a:ext cx="6291943" cy="1268958"/>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3600" dirty="0">
                <a:solidFill>
                  <a:schemeClr val="tx1"/>
                </a:solidFill>
                <a:latin typeface="+mj-lt"/>
              </a:rPr>
              <a:t>Palmer Engineering Statewide Utility Management Assignment </a:t>
            </a:r>
          </a:p>
        </p:txBody>
      </p:sp>
      <p:pic>
        <p:nvPicPr>
          <p:cNvPr id="4" name="Picture 3">
            <a:extLst>
              <a:ext uri="{FF2B5EF4-FFF2-40B4-BE49-F238E27FC236}">
                <a16:creationId xmlns:a16="http://schemas.microsoft.com/office/drawing/2014/main" id="{0FBBD744-0B30-51A1-1B61-7091CB8CC70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288" y="8888122"/>
            <a:ext cx="2348919" cy="895106"/>
          </a:xfrm>
          <a:prstGeom prst="rect">
            <a:avLst/>
          </a:prstGeom>
        </p:spPr>
      </p:pic>
      <p:pic>
        <p:nvPicPr>
          <p:cNvPr id="5" name="Picture 4">
            <a:extLst>
              <a:ext uri="{FF2B5EF4-FFF2-40B4-BE49-F238E27FC236}">
                <a16:creationId xmlns:a16="http://schemas.microsoft.com/office/drawing/2014/main" id="{EC2326C1-9201-CBB9-3FE5-B17A01EF07C1}"/>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533400" y="8115300"/>
            <a:ext cx="1375060" cy="781034"/>
          </a:xfrm>
          <a:prstGeom prst="rect">
            <a:avLst/>
          </a:prstGeom>
        </p:spPr>
      </p:pic>
      <p:sp>
        <p:nvSpPr>
          <p:cNvPr id="8" name="Rectangle 7">
            <a:extLst>
              <a:ext uri="{FF2B5EF4-FFF2-40B4-BE49-F238E27FC236}">
                <a16:creationId xmlns:a16="http://schemas.microsoft.com/office/drawing/2014/main" id="{9FFA895C-9F93-ACFC-6690-D4A4C5157652}"/>
              </a:ext>
            </a:extLst>
          </p:cNvPr>
          <p:cNvSpPr/>
          <p:nvPr/>
        </p:nvSpPr>
        <p:spPr>
          <a:xfrm>
            <a:off x="3766457" y="2081758"/>
            <a:ext cx="11743836" cy="8014742"/>
          </a:xfrm>
          <a:prstGeom prst="rect">
            <a:avLst/>
          </a:prstGeom>
        </p:spPr>
        <p:txBody>
          <a:bodyPr vert="horz" lIns="91440" tIns="45720" rIns="91440" bIns="45720" rtlCol="0" anchor="t">
            <a:noAutofit/>
          </a:bodyPr>
          <a:lstStyle/>
          <a:p>
            <a:pPr marL="285750" indent="-285750">
              <a:buFont typeface="Arial" panose="020B0604020202020204" pitchFamily="34" charset="0"/>
              <a:buChar char="•"/>
            </a:pPr>
            <a:r>
              <a:rPr lang="en-US" sz="2400" b="1" dirty="0"/>
              <a:t>March 6, 2023		Project Assignment</a:t>
            </a:r>
          </a:p>
          <a:p>
            <a:pPr marL="285750" indent="-285750">
              <a:buFont typeface="Arial" panose="020B0604020202020204" pitchFamily="34" charset="0"/>
              <a:buChar char="•"/>
            </a:pPr>
            <a:r>
              <a:rPr lang="en-US" sz="2400" b="1" dirty="0"/>
              <a:t>September 1, 2024 	Earliest Anticipated Letting Date</a:t>
            </a:r>
          </a:p>
          <a:p>
            <a:pPr marL="285750" indent="-285750">
              <a:buFont typeface="Arial" panose="020B0604020202020204" pitchFamily="34" charset="0"/>
              <a:buChar char="•"/>
            </a:pPr>
            <a:endParaRPr lang="en-US" sz="2400" dirty="0"/>
          </a:p>
          <a:p>
            <a:pPr marL="342900" indent="-342900">
              <a:buFont typeface="Courier New" panose="02070309020205020404" pitchFamily="49" charset="0"/>
              <a:buChar char="o"/>
            </a:pPr>
            <a:r>
              <a:rPr lang="en-US" sz="2400" b="1" dirty="0"/>
              <a:t>Initial Steps</a:t>
            </a:r>
          </a:p>
          <a:p>
            <a:pPr marL="800100" lvl="1" indent="-342900">
              <a:buFont typeface="Courier New" panose="02070309020205020404" pitchFamily="49" charset="0"/>
              <a:buChar char="o"/>
            </a:pPr>
            <a:r>
              <a:rPr lang="en-US" sz="2400" b="1" dirty="0"/>
              <a:t>Reviewed all available material</a:t>
            </a:r>
          </a:p>
          <a:p>
            <a:pPr marL="800100" lvl="1" indent="-342900">
              <a:buFont typeface="Courier New" panose="02070309020205020404" pitchFamily="49" charset="0"/>
              <a:buChar char="o"/>
            </a:pPr>
            <a:r>
              <a:rPr lang="en-US" sz="2400" b="1" dirty="0"/>
              <a:t>Developed Utility Conflict Matrix</a:t>
            </a:r>
          </a:p>
          <a:p>
            <a:pPr marL="800100" lvl="1" indent="-342900">
              <a:buFont typeface="Courier New" panose="02070309020205020404" pitchFamily="49" charset="0"/>
              <a:buChar char="o"/>
            </a:pPr>
            <a:r>
              <a:rPr lang="en-US" sz="2400" b="1" dirty="0"/>
              <a:t>Met with District Team</a:t>
            </a:r>
          </a:p>
          <a:p>
            <a:pPr marL="800100" lvl="1" indent="-342900">
              <a:buFont typeface="Courier New" panose="02070309020205020404" pitchFamily="49" charset="0"/>
              <a:buChar char="o"/>
            </a:pPr>
            <a:r>
              <a:rPr lang="en-US" sz="2400" b="1" dirty="0"/>
              <a:t>Reached out to all utility companies / provided current plans</a:t>
            </a:r>
          </a:p>
          <a:p>
            <a:pPr marL="800100" lvl="1" indent="-342900">
              <a:buFont typeface="Courier New" panose="02070309020205020404" pitchFamily="49" charset="0"/>
              <a:buChar char="o"/>
            </a:pPr>
            <a:r>
              <a:rPr lang="en-US" sz="2400" b="1" dirty="0"/>
              <a:t>Established Communication with monthly meetings</a:t>
            </a:r>
          </a:p>
          <a:p>
            <a:pPr marL="800100" lvl="1" indent="-342900">
              <a:buFont typeface="Courier New" panose="02070309020205020404" pitchFamily="49" charset="0"/>
              <a:buChar char="o"/>
            </a:pPr>
            <a:r>
              <a:rPr lang="en-US" sz="2400" b="1" dirty="0"/>
              <a:t>Held Utility Coordination Meeting</a:t>
            </a:r>
          </a:p>
          <a:p>
            <a:pPr marL="800100" lvl="1" indent="-342900">
              <a:buFont typeface="Courier New" panose="02070309020205020404" pitchFamily="49" charset="0"/>
              <a:buChar char="o"/>
            </a:pPr>
            <a:r>
              <a:rPr lang="en-US" sz="2400" b="1" dirty="0"/>
              <a:t>Discussed project schedule and goals with the companies</a:t>
            </a:r>
            <a:endParaRPr lang="en-US" sz="2400" dirty="0"/>
          </a:p>
          <a:p>
            <a:pPr marL="800100" lvl="1" indent="-342900">
              <a:buFont typeface="Courier New" panose="02070309020205020404" pitchFamily="49" charset="0"/>
              <a:buChar char="o"/>
            </a:pPr>
            <a:endParaRPr lang="en-US" sz="2400" dirty="0"/>
          </a:p>
          <a:p>
            <a:pPr marL="800100" lvl="1" indent="-342900">
              <a:buFont typeface="Courier New" panose="02070309020205020404" pitchFamily="49" charset="0"/>
              <a:buChar char="o"/>
            </a:pPr>
            <a:endParaRPr lang="en-US" sz="2400" dirty="0">
              <a:solidFill>
                <a:srgbClr val="00639F"/>
              </a:solidFill>
            </a:endParaRPr>
          </a:p>
          <a:p>
            <a:pPr marL="285750" indent="-285750">
              <a:buFont typeface="Arial" panose="020B0604020202020204" pitchFamily="34" charset="0"/>
              <a:buChar char="•"/>
            </a:pPr>
            <a:endParaRPr lang="en-US" sz="2400" dirty="0"/>
          </a:p>
        </p:txBody>
      </p:sp>
      <p:pic>
        <p:nvPicPr>
          <p:cNvPr id="15" name="Picture 14">
            <a:extLst>
              <a:ext uri="{FF2B5EF4-FFF2-40B4-BE49-F238E27FC236}">
                <a16:creationId xmlns:a16="http://schemas.microsoft.com/office/drawing/2014/main" id="{41551EB5-F4CF-B3D6-8EF2-696A7F57314D}"/>
              </a:ext>
            </a:extLst>
          </p:cNvPr>
          <p:cNvPicPr>
            <a:picLocks noChangeAspect="1"/>
          </p:cNvPicPr>
          <p:nvPr/>
        </p:nvPicPr>
        <p:blipFill>
          <a:blip r:embed="rId8"/>
          <a:srcRect b="20960"/>
          <a:stretch>
            <a:fillRect/>
          </a:stretch>
        </p:blipFill>
        <p:spPr>
          <a:xfrm>
            <a:off x="460220" y="2361833"/>
            <a:ext cx="1335469" cy="924749"/>
          </a:xfrm>
          <a:prstGeom prst="rect">
            <a:avLst/>
          </a:prstGeom>
        </p:spPr>
      </p:pic>
      <p:pic>
        <p:nvPicPr>
          <p:cNvPr id="16" name="Picture 15">
            <a:extLst>
              <a:ext uri="{FF2B5EF4-FFF2-40B4-BE49-F238E27FC236}">
                <a16:creationId xmlns:a16="http://schemas.microsoft.com/office/drawing/2014/main" id="{0AF78E6F-AC41-C77C-BC0B-D853A794CFE3}"/>
              </a:ext>
            </a:extLst>
          </p:cNvPr>
          <p:cNvPicPr>
            <a:picLocks noChangeAspect="1"/>
          </p:cNvPicPr>
          <p:nvPr/>
        </p:nvPicPr>
        <p:blipFill>
          <a:blip r:embed="rId9"/>
          <a:stretch>
            <a:fillRect/>
          </a:stretch>
        </p:blipFill>
        <p:spPr>
          <a:xfrm>
            <a:off x="308669" y="3645724"/>
            <a:ext cx="1748082" cy="815056"/>
          </a:xfrm>
          <a:prstGeom prst="rect">
            <a:avLst/>
          </a:prstGeom>
        </p:spPr>
      </p:pic>
      <p:pic>
        <p:nvPicPr>
          <p:cNvPr id="17" name="Picture 16">
            <a:extLst>
              <a:ext uri="{FF2B5EF4-FFF2-40B4-BE49-F238E27FC236}">
                <a16:creationId xmlns:a16="http://schemas.microsoft.com/office/drawing/2014/main" id="{E65B5C25-2A9B-6227-C9E0-A02A28822755}"/>
              </a:ext>
            </a:extLst>
          </p:cNvPr>
          <p:cNvPicPr>
            <a:picLocks noChangeAspect="1"/>
          </p:cNvPicPr>
          <p:nvPr/>
        </p:nvPicPr>
        <p:blipFill>
          <a:blip r:embed="rId10"/>
          <a:stretch>
            <a:fillRect/>
          </a:stretch>
        </p:blipFill>
        <p:spPr>
          <a:xfrm>
            <a:off x="640768" y="4698503"/>
            <a:ext cx="1154921" cy="1214762"/>
          </a:xfrm>
          <a:prstGeom prst="rect">
            <a:avLst/>
          </a:prstGeom>
        </p:spPr>
      </p:pic>
      <p:pic>
        <p:nvPicPr>
          <p:cNvPr id="18" name="Picture 17">
            <a:extLst>
              <a:ext uri="{FF2B5EF4-FFF2-40B4-BE49-F238E27FC236}">
                <a16:creationId xmlns:a16="http://schemas.microsoft.com/office/drawing/2014/main" id="{8D365713-9DB3-230C-DBC8-3B5010D8D235}"/>
              </a:ext>
            </a:extLst>
          </p:cNvPr>
          <p:cNvPicPr>
            <a:picLocks noChangeAspect="1"/>
          </p:cNvPicPr>
          <p:nvPr/>
        </p:nvPicPr>
        <p:blipFill>
          <a:blip r:embed="rId11"/>
          <a:stretch>
            <a:fillRect/>
          </a:stretch>
        </p:blipFill>
        <p:spPr>
          <a:xfrm>
            <a:off x="506174" y="6396033"/>
            <a:ext cx="2321258" cy="559247"/>
          </a:xfrm>
          <a:prstGeom prst="rect">
            <a:avLst/>
          </a:prstGeom>
        </p:spPr>
      </p:pic>
      <p:pic>
        <p:nvPicPr>
          <p:cNvPr id="19" name="Picture 18">
            <a:extLst>
              <a:ext uri="{FF2B5EF4-FFF2-40B4-BE49-F238E27FC236}">
                <a16:creationId xmlns:a16="http://schemas.microsoft.com/office/drawing/2014/main" id="{42A63D2E-01EE-E97D-FC62-232EBC895DF4}"/>
              </a:ext>
            </a:extLst>
          </p:cNvPr>
          <p:cNvPicPr>
            <a:picLocks noChangeAspect="1"/>
          </p:cNvPicPr>
          <p:nvPr/>
        </p:nvPicPr>
        <p:blipFill>
          <a:blip r:embed="rId12"/>
          <a:stretch>
            <a:fillRect/>
          </a:stretch>
        </p:blipFill>
        <p:spPr>
          <a:xfrm>
            <a:off x="181202" y="7113944"/>
            <a:ext cx="3585255" cy="684029"/>
          </a:xfrm>
          <a:prstGeom prst="rect">
            <a:avLst/>
          </a:prstGeom>
        </p:spPr>
      </p:pic>
      <p:pic>
        <p:nvPicPr>
          <p:cNvPr id="20" name="Picture 19">
            <a:extLst>
              <a:ext uri="{FF2B5EF4-FFF2-40B4-BE49-F238E27FC236}">
                <a16:creationId xmlns:a16="http://schemas.microsoft.com/office/drawing/2014/main" id="{64DB0253-FA04-338C-DC2C-90D806FC6EBE}"/>
              </a:ext>
            </a:extLst>
          </p:cNvPr>
          <p:cNvPicPr>
            <a:picLocks noChangeAspect="1"/>
          </p:cNvPicPr>
          <p:nvPr/>
        </p:nvPicPr>
        <p:blipFill>
          <a:blip r:embed="rId13"/>
          <a:stretch>
            <a:fillRect/>
          </a:stretch>
        </p:blipFill>
        <p:spPr>
          <a:xfrm>
            <a:off x="13937776" y="4055814"/>
            <a:ext cx="2300185" cy="986297"/>
          </a:xfrm>
          <a:prstGeom prst="rect">
            <a:avLst/>
          </a:prstGeom>
        </p:spPr>
      </p:pic>
      <p:pic>
        <p:nvPicPr>
          <p:cNvPr id="21" name="Picture 20">
            <a:extLst>
              <a:ext uri="{FF2B5EF4-FFF2-40B4-BE49-F238E27FC236}">
                <a16:creationId xmlns:a16="http://schemas.microsoft.com/office/drawing/2014/main" id="{E74277A1-03C7-3747-C8C7-089DEC10B50A}"/>
              </a:ext>
            </a:extLst>
          </p:cNvPr>
          <p:cNvPicPr>
            <a:picLocks noChangeAspect="1"/>
          </p:cNvPicPr>
          <p:nvPr/>
        </p:nvPicPr>
        <p:blipFill>
          <a:blip r:embed="rId14"/>
          <a:stretch>
            <a:fillRect/>
          </a:stretch>
        </p:blipFill>
        <p:spPr>
          <a:xfrm>
            <a:off x="13728956" y="2982910"/>
            <a:ext cx="2713173" cy="676727"/>
          </a:xfrm>
          <a:prstGeom prst="rect">
            <a:avLst/>
          </a:prstGeom>
        </p:spPr>
      </p:pic>
      <p:pic>
        <p:nvPicPr>
          <p:cNvPr id="22" name="Picture 21">
            <a:extLst>
              <a:ext uri="{FF2B5EF4-FFF2-40B4-BE49-F238E27FC236}">
                <a16:creationId xmlns:a16="http://schemas.microsoft.com/office/drawing/2014/main" id="{B0485E77-7FD5-7750-C3D7-1E0B3D8C30D8}"/>
              </a:ext>
            </a:extLst>
          </p:cNvPr>
          <p:cNvPicPr>
            <a:picLocks noChangeAspect="1"/>
          </p:cNvPicPr>
          <p:nvPr/>
        </p:nvPicPr>
        <p:blipFill>
          <a:blip r:embed="rId15"/>
          <a:stretch>
            <a:fillRect/>
          </a:stretch>
        </p:blipFill>
        <p:spPr>
          <a:xfrm>
            <a:off x="14110968" y="1667670"/>
            <a:ext cx="2239100" cy="900574"/>
          </a:xfrm>
          <a:prstGeom prst="rect">
            <a:avLst/>
          </a:prstGeom>
        </p:spPr>
      </p:pic>
      <p:pic>
        <p:nvPicPr>
          <p:cNvPr id="23" name="Picture 22">
            <a:extLst>
              <a:ext uri="{FF2B5EF4-FFF2-40B4-BE49-F238E27FC236}">
                <a16:creationId xmlns:a16="http://schemas.microsoft.com/office/drawing/2014/main" id="{406B987E-C3D1-631A-7173-235F1A1CEF40}"/>
              </a:ext>
            </a:extLst>
          </p:cNvPr>
          <p:cNvPicPr>
            <a:picLocks noChangeAspect="1"/>
          </p:cNvPicPr>
          <p:nvPr/>
        </p:nvPicPr>
        <p:blipFill>
          <a:blip r:embed="rId16"/>
          <a:stretch>
            <a:fillRect/>
          </a:stretch>
        </p:blipFill>
        <p:spPr>
          <a:xfrm>
            <a:off x="14620223" y="6696079"/>
            <a:ext cx="1220590" cy="578004"/>
          </a:xfrm>
          <a:prstGeom prst="rect">
            <a:avLst/>
          </a:prstGeom>
        </p:spPr>
      </p:pic>
      <p:pic>
        <p:nvPicPr>
          <p:cNvPr id="24" name="Picture 23">
            <a:extLst>
              <a:ext uri="{FF2B5EF4-FFF2-40B4-BE49-F238E27FC236}">
                <a16:creationId xmlns:a16="http://schemas.microsoft.com/office/drawing/2014/main" id="{71750866-2527-2126-7B86-9EB7E163DC1D}"/>
              </a:ext>
            </a:extLst>
          </p:cNvPr>
          <p:cNvPicPr>
            <a:picLocks noChangeAspect="1"/>
          </p:cNvPicPr>
          <p:nvPr/>
        </p:nvPicPr>
        <p:blipFill>
          <a:blip r:embed="rId17"/>
          <a:stretch>
            <a:fillRect/>
          </a:stretch>
        </p:blipFill>
        <p:spPr>
          <a:xfrm>
            <a:off x="13886964" y="5385700"/>
            <a:ext cx="2089414" cy="928065"/>
          </a:xfrm>
          <a:prstGeom prst="rect">
            <a:avLst/>
          </a:prstGeom>
        </p:spPr>
      </p:pic>
    </p:spTree>
    <p:extLst>
      <p:ext uri="{BB962C8B-B14F-4D97-AF65-F5344CB8AC3E}">
        <p14:creationId xmlns:p14="http://schemas.microsoft.com/office/powerpoint/2010/main" val="3594270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59AE4A1-04A8-1606-09DE-8290C0DF8C98}"/>
              </a:ext>
            </a:extLst>
          </p:cNvPr>
          <p:cNvPicPr>
            <a:picLocks noChangeAspect="1"/>
          </p:cNvPicPr>
          <p:nvPr/>
        </p:nvPicPr>
        <p:blipFill>
          <a:blip r:embed="rId3"/>
          <a:stretch>
            <a:fillRect/>
          </a:stretch>
        </p:blipFill>
        <p:spPr>
          <a:xfrm>
            <a:off x="3629" y="4147014"/>
            <a:ext cx="7423604" cy="6120029"/>
          </a:xfrm>
          <a:prstGeom prst="rect">
            <a:avLst/>
          </a:prstGeom>
        </p:spPr>
      </p:pic>
      <p:grpSp>
        <p:nvGrpSpPr>
          <p:cNvPr id="5122" name="object 2">
            <a:extLst>
              <a:ext uri="{FF2B5EF4-FFF2-40B4-BE49-F238E27FC236}">
                <a16:creationId xmlns:a16="http://schemas.microsoft.com/office/drawing/2014/main" id="{856328BA-C994-5CD3-5ED9-BD9E88C47716}"/>
              </a:ext>
            </a:extLst>
          </p:cNvPr>
          <p:cNvGrpSpPr>
            <a:grpSpLocks/>
          </p:cNvGrpSpPr>
          <p:nvPr/>
        </p:nvGrpSpPr>
        <p:grpSpPr bwMode="auto">
          <a:xfrm>
            <a:off x="0" y="-53760"/>
            <a:ext cx="6713538" cy="5448300"/>
            <a:chOff x="0" y="0"/>
            <a:chExt cx="7421880" cy="6022975"/>
          </a:xfrm>
        </p:grpSpPr>
        <p:pic>
          <p:nvPicPr>
            <p:cNvPr id="5123" name="object 3">
              <a:extLst>
                <a:ext uri="{FF2B5EF4-FFF2-40B4-BE49-F238E27FC236}">
                  <a16:creationId xmlns:a16="http://schemas.microsoft.com/office/drawing/2014/main" id="{D35D81B0-FA84-22EC-4295-5F937C8526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AAE4F2A8-434B-F112-D318-C26F197C96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Rectangle 1">
            <a:extLst>
              <a:ext uri="{FF2B5EF4-FFF2-40B4-BE49-F238E27FC236}">
                <a16:creationId xmlns:a16="http://schemas.microsoft.com/office/drawing/2014/main" id="{A3E8E54F-A9B5-41C3-807A-0D2328CD3ADD}"/>
              </a:ext>
            </a:extLst>
          </p:cNvPr>
          <p:cNvSpPr/>
          <p:nvPr/>
        </p:nvSpPr>
        <p:spPr>
          <a:xfrm>
            <a:off x="5334000" y="3619500"/>
            <a:ext cx="7836408" cy="2281113"/>
          </a:xfrm>
          <a:prstGeom prst="rect">
            <a:avLst/>
          </a:prstGeom>
        </p:spPr>
        <p:txBody>
          <a:bodyPr vert="horz" lIns="91440" tIns="45720" rIns="91440" bIns="45720" rtlCol="0" anchor="t">
            <a:noAutofit/>
          </a:bodyPr>
          <a:lstStyle/>
          <a:p>
            <a:pPr marL="285750" indent="-285750">
              <a:buFont typeface="Arial" panose="020B0604020202020204" pitchFamily="34" charset="0"/>
              <a:buChar char="•"/>
            </a:pPr>
            <a:endParaRPr lang="en-US" sz="2400" dirty="0"/>
          </a:p>
        </p:txBody>
      </p:sp>
      <p:sp>
        <p:nvSpPr>
          <p:cNvPr id="3" name="Title 1">
            <a:extLst>
              <a:ext uri="{FF2B5EF4-FFF2-40B4-BE49-F238E27FC236}">
                <a16:creationId xmlns:a16="http://schemas.microsoft.com/office/drawing/2014/main" id="{52667433-C35E-9D67-670C-9870668FC807}"/>
              </a:ext>
            </a:extLst>
          </p:cNvPr>
          <p:cNvSpPr txBox="1">
            <a:spLocks/>
          </p:cNvSpPr>
          <p:nvPr/>
        </p:nvSpPr>
        <p:spPr>
          <a:xfrm>
            <a:off x="5715000" y="87466"/>
            <a:ext cx="11582400" cy="202121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4400" dirty="0">
                <a:solidFill>
                  <a:schemeClr val="tx1"/>
                </a:solidFill>
                <a:latin typeface="+mj-lt"/>
              </a:rPr>
              <a:t>Jackson Energy </a:t>
            </a:r>
          </a:p>
          <a:p>
            <a:pPr marL="571500" indent="-571500">
              <a:spcAft>
                <a:spcPts val="600"/>
              </a:spcAft>
              <a:buFont typeface="Arial" panose="020B0604020202020204" pitchFamily="34" charset="0"/>
              <a:buChar char="•"/>
            </a:pPr>
            <a:r>
              <a:rPr lang="en-US" sz="3600" dirty="0">
                <a:solidFill>
                  <a:schemeClr val="tx1"/>
                </a:solidFill>
                <a:latin typeface="+mj-lt"/>
              </a:rPr>
              <a:t>Betterment</a:t>
            </a:r>
          </a:p>
          <a:p>
            <a:pPr marL="571500" indent="-571500">
              <a:spcAft>
                <a:spcPts val="600"/>
              </a:spcAft>
              <a:buFont typeface="Arial" panose="020B0604020202020204" pitchFamily="34" charset="0"/>
              <a:buChar char="•"/>
            </a:pPr>
            <a:r>
              <a:rPr lang="en-US" sz="3600" dirty="0">
                <a:solidFill>
                  <a:schemeClr val="tx1"/>
                </a:solidFill>
                <a:latin typeface="+mj-lt"/>
              </a:rPr>
              <a:t>August 2024 Executed Agreement | October 2025 NTP</a:t>
            </a:r>
          </a:p>
        </p:txBody>
      </p:sp>
      <p:pic>
        <p:nvPicPr>
          <p:cNvPr id="5" name="Picture 4">
            <a:extLst>
              <a:ext uri="{FF2B5EF4-FFF2-40B4-BE49-F238E27FC236}">
                <a16:creationId xmlns:a16="http://schemas.microsoft.com/office/drawing/2014/main" id="{DB966276-EAE3-024C-C948-E2CDCD271B72}"/>
              </a:ext>
            </a:extLst>
          </p:cNvPr>
          <p:cNvPicPr>
            <a:picLocks noChangeAspect="1"/>
          </p:cNvPicPr>
          <p:nvPr/>
        </p:nvPicPr>
        <p:blipFill>
          <a:blip r:embed="rId6"/>
          <a:stretch>
            <a:fillRect/>
          </a:stretch>
        </p:blipFill>
        <p:spPr>
          <a:xfrm>
            <a:off x="5715000" y="2168525"/>
            <a:ext cx="12668250" cy="8181975"/>
          </a:xfrm>
          <a:prstGeom prst="rect">
            <a:avLst/>
          </a:prstGeom>
        </p:spPr>
      </p:pic>
      <p:pic>
        <p:nvPicPr>
          <p:cNvPr id="9" name="Picture 8">
            <a:extLst>
              <a:ext uri="{FF2B5EF4-FFF2-40B4-BE49-F238E27FC236}">
                <a16:creationId xmlns:a16="http://schemas.microsoft.com/office/drawing/2014/main" id="{9853B238-31C4-341D-6162-7E272C26B036}"/>
              </a:ext>
            </a:extLst>
          </p:cNvPr>
          <p:cNvPicPr>
            <a:picLocks noChangeAspect="1"/>
          </p:cNvPicPr>
          <p:nvPr/>
        </p:nvPicPr>
        <p:blipFill>
          <a:blip r:embed="rId7"/>
          <a:stretch>
            <a:fillRect/>
          </a:stretch>
        </p:blipFill>
        <p:spPr>
          <a:xfrm>
            <a:off x="3715431" y="4102300"/>
            <a:ext cx="8095569" cy="6118025"/>
          </a:xfrm>
          <a:prstGeom prst="rect">
            <a:avLst/>
          </a:prstGeom>
        </p:spPr>
      </p:pic>
      <p:pic>
        <p:nvPicPr>
          <p:cNvPr id="11" name="Picture 10">
            <a:extLst>
              <a:ext uri="{FF2B5EF4-FFF2-40B4-BE49-F238E27FC236}">
                <a16:creationId xmlns:a16="http://schemas.microsoft.com/office/drawing/2014/main" id="{DBC307D5-E3FB-A6C9-0118-5623A13CD272}"/>
              </a:ext>
            </a:extLst>
          </p:cNvPr>
          <p:cNvPicPr>
            <a:picLocks noChangeAspect="1"/>
          </p:cNvPicPr>
          <p:nvPr/>
        </p:nvPicPr>
        <p:blipFill>
          <a:blip r:embed="rId8"/>
          <a:stretch>
            <a:fillRect/>
          </a:stretch>
        </p:blipFill>
        <p:spPr>
          <a:xfrm>
            <a:off x="7029450" y="4102300"/>
            <a:ext cx="8648700" cy="38195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E1C81-DCEC-8A72-8663-E877898338F2}"/>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A90853B4-380E-37DD-8023-99CBB151AADF}"/>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5BC2A6F1-0F0C-D221-04C2-9A2B78F3AD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F5693219-A813-1F65-C9A3-4FCEC28929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Rectangle 1">
            <a:extLst>
              <a:ext uri="{FF2B5EF4-FFF2-40B4-BE49-F238E27FC236}">
                <a16:creationId xmlns:a16="http://schemas.microsoft.com/office/drawing/2014/main" id="{6571296E-B044-84C7-2D69-40F83F7429C6}"/>
              </a:ext>
            </a:extLst>
          </p:cNvPr>
          <p:cNvSpPr/>
          <p:nvPr/>
        </p:nvSpPr>
        <p:spPr>
          <a:xfrm>
            <a:off x="2882319" y="4374224"/>
            <a:ext cx="11843657" cy="4815038"/>
          </a:xfrm>
          <a:prstGeom prst="rect">
            <a:avLst/>
          </a:prstGeom>
        </p:spPr>
        <p:txBody>
          <a:bodyPr vert="horz" lIns="91440" tIns="45720" rIns="91440" bIns="45720" rtlCol="0" anchor="t">
            <a:noAutofit/>
          </a:bodyPr>
          <a:lstStyle/>
          <a:p>
            <a:pPr marL="0" marR="0">
              <a:lnSpc>
                <a:spcPct val="115000"/>
              </a:lnSpc>
              <a:spcAft>
                <a:spcPts val="800"/>
              </a:spcAft>
              <a:buNone/>
            </a:pPr>
            <a:r>
              <a:rPr lang="en-US" sz="4000" b="1" kern="0" dirty="0">
                <a:effectLst/>
                <a:latin typeface="Arial" panose="020B0604020202020204" pitchFamily="34" charset="0"/>
                <a:ea typeface="Times New Roman" panose="02020603050405020304" pitchFamily="18" charset="0"/>
                <a:cs typeface="Times New Roman" panose="02020603050405020304" pitchFamily="18" charset="0"/>
              </a:rPr>
              <a:t>Understand the Ground-Level Work</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3200" b="1" kern="0" dirty="0">
                <a:effectLst/>
                <a:latin typeface="Arial" panose="020B0604020202020204" pitchFamily="34" charset="0"/>
                <a:ea typeface="Times New Roman" panose="02020603050405020304" pitchFamily="18" charset="0"/>
                <a:cs typeface="Times New Roman" panose="02020603050405020304" pitchFamily="18" charset="0"/>
              </a:rPr>
              <a:t>The Lesson:</a:t>
            </a:r>
            <a:r>
              <a:rPr lang="en-US" sz="3200" kern="0" dirty="0">
                <a:effectLst/>
                <a:latin typeface="Arial" panose="020B0604020202020204" pitchFamily="34" charset="0"/>
                <a:ea typeface="Times New Roman" panose="02020603050405020304" pitchFamily="18" charset="0"/>
                <a:cs typeface="Times New Roman" panose="02020603050405020304" pitchFamily="18" charset="0"/>
              </a:rPr>
              <a:t> A good landman understands the physical and technical realities of what it takes to plan and execute the project goal.</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3200" b="1" kern="0" dirty="0">
                <a:effectLst/>
                <a:latin typeface="Arial" panose="020B0604020202020204" pitchFamily="34" charset="0"/>
                <a:ea typeface="Times New Roman" panose="02020603050405020304" pitchFamily="18" charset="0"/>
                <a:cs typeface="Times New Roman" panose="02020603050405020304" pitchFamily="18" charset="0"/>
              </a:rPr>
              <a:t>PM Application:</a:t>
            </a:r>
            <a:r>
              <a:rPr lang="en-US" sz="3200" kern="0" dirty="0">
                <a:effectLst/>
                <a:latin typeface="Arial" panose="020B0604020202020204" pitchFamily="34" charset="0"/>
                <a:ea typeface="Times New Roman" panose="02020603050405020304" pitchFamily="18" charset="0"/>
                <a:cs typeface="Times New Roman" panose="02020603050405020304" pitchFamily="18" charset="0"/>
              </a:rPr>
              <a:t> You do not need to be an expert in every technical task, but you must understand your team's day-to-day workflow. Knowing how the work actually gets done helps you spot bottlenecks and set realistic deadlines.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Title 1">
            <a:extLst>
              <a:ext uri="{FF2B5EF4-FFF2-40B4-BE49-F238E27FC236}">
                <a16:creationId xmlns:a16="http://schemas.microsoft.com/office/drawing/2014/main" id="{7244F498-9AA0-8F53-66C1-5A21F15468CB}"/>
              </a:ext>
            </a:extLst>
          </p:cNvPr>
          <p:cNvSpPr txBox="1">
            <a:spLocks/>
          </p:cNvSpPr>
          <p:nvPr/>
        </p:nvSpPr>
        <p:spPr>
          <a:xfrm>
            <a:off x="5194014" y="1477994"/>
            <a:ext cx="6713296" cy="126895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r>
              <a:rPr lang="en-US" dirty="0">
                <a:solidFill>
                  <a:schemeClr val="tx1"/>
                </a:solidFill>
              </a:rPr>
              <a:t>Landman Project Management Lessons </a:t>
            </a:r>
          </a:p>
        </p:txBody>
      </p:sp>
      <p:pic>
        <p:nvPicPr>
          <p:cNvPr id="4" name="Picture 3">
            <a:extLst>
              <a:ext uri="{FF2B5EF4-FFF2-40B4-BE49-F238E27FC236}">
                <a16:creationId xmlns:a16="http://schemas.microsoft.com/office/drawing/2014/main" id="{921A28BE-9BA4-DD0A-D6D3-C2B42AE6EE90}"/>
              </a:ext>
            </a:extLst>
          </p:cNvPr>
          <p:cNvPicPr>
            <a:picLocks noChangeAspect="1"/>
          </p:cNvPicPr>
          <p:nvPr/>
        </p:nvPicPr>
        <p:blipFill>
          <a:blip r:embed="rId5">
            <a:extLst>
              <a:ext uri="{28A0092B-C50C-407E-A947-70E740481C1C}">
                <a14:useLocalDpi xmlns:a14="http://schemas.microsoft.com/office/drawing/2010/main" val="0"/>
              </a:ext>
            </a:extLst>
          </a:blip>
          <a:srcRect l="1249" t="16151" r="63732" b="27016"/>
          <a:stretch>
            <a:fillRect/>
          </a:stretch>
        </p:blipFill>
        <p:spPr>
          <a:xfrm>
            <a:off x="13316312" y="0"/>
            <a:ext cx="4971688" cy="5379204"/>
          </a:xfrm>
          <a:prstGeom prst="rect">
            <a:avLst/>
          </a:prstGeom>
        </p:spPr>
      </p:pic>
    </p:spTree>
    <p:extLst>
      <p:ext uri="{BB962C8B-B14F-4D97-AF65-F5344CB8AC3E}">
        <p14:creationId xmlns:p14="http://schemas.microsoft.com/office/powerpoint/2010/main" val="2285787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F2C2356-3F53-DDF8-AD8C-5091CEB7288E}"/>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21021"/>
            <a:ext cx="18288000" cy="4165977"/>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7">
            <a:extLst>
              <a:ext uri="{FF2B5EF4-FFF2-40B4-BE49-F238E27FC236}">
                <a16:creationId xmlns:a16="http://schemas.microsoft.com/office/drawing/2014/main" id="{EFD740A2-D045-E284-5A37-82EEDA54345B}"/>
              </a:ext>
            </a:extLst>
          </p:cNvPr>
          <p:cNvSpPr txBox="1">
            <a:spLocks/>
          </p:cNvSpPr>
          <p:nvPr/>
        </p:nvSpPr>
        <p:spPr>
          <a:xfrm>
            <a:off x="1882590" y="7919266"/>
            <a:ext cx="14522823" cy="1109820"/>
          </a:xfrm>
          <a:prstGeom prst="rect">
            <a:avLst/>
          </a:prstGeom>
        </p:spPr>
        <p:txBody>
          <a:bodyPr vert="horz" lIns="91440" tIns="45720" rIns="91440" bIns="45720" rtlCol="0" anchor="b">
            <a:normAutofit/>
          </a:bodyPr>
          <a:lst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a:lnSpc>
                <a:spcPct val="90000"/>
              </a:lnSpc>
              <a:spcAft>
                <a:spcPts val="600"/>
              </a:spcAft>
            </a:pPr>
            <a:r>
              <a:rPr lang="en-US" sz="5400" dirty="0">
                <a:solidFill>
                  <a:schemeClr val="tx1">
                    <a:lumMod val="85000"/>
                    <a:lumOff val="15000"/>
                  </a:schemeClr>
                </a:solidFill>
              </a:rPr>
              <a:t>Changed Plans to have Utility Easements</a:t>
            </a:r>
          </a:p>
        </p:txBody>
      </p:sp>
      <p:pic>
        <p:nvPicPr>
          <p:cNvPr id="6" name="Picture 5">
            <a:extLst>
              <a:ext uri="{FF2B5EF4-FFF2-40B4-BE49-F238E27FC236}">
                <a16:creationId xmlns:a16="http://schemas.microsoft.com/office/drawing/2014/main" id="{CA2AA79D-C9F8-0E98-CE4A-280D70934BC1}"/>
              </a:ext>
            </a:extLst>
          </p:cNvPr>
          <p:cNvPicPr>
            <a:picLocks noChangeAspect="1"/>
          </p:cNvPicPr>
          <p:nvPr/>
        </p:nvPicPr>
        <p:blipFill>
          <a:blip r:embed="rId3"/>
          <a:srcRect b="2951"/>
          <a:stretch>
            <a:fillRect/>
          </a:stretch>
        </p:blipFill>
        <p:spPr>
          <a:xfrm>
            <a:off x="20" y="11"/>
            <a:ext cx="18287978" cy="8572490"/>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pic>
        <p:nvPicPr>
          <p:cNvPr id="9" name="object 3">
            <a:extLst>
              <a:ext uri="{FF2B5EF4-FFF2-40B4-BE49-F238E27FC236}">
                <a16:creationId xmlns:a16="http://schemas.microsoft.com/office/drawing/2014/main" id="{9DDFBEB5-8660-1E4B-2EEA-05B4475C32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object 4">
            <a:extLst>
              <a:ext uri="{FF2B5EF4-FFF2-40B4-BE49-F238E27FC236}">
                <a16:creationId xmlns:a16="http://schemas.microsoft.com/office/drawing/2014/main" id="{F5AF3D3B-2D38-6542-927E-8721B2964A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14236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E1F5C04-8EC4-96E6-EF69-C675FFB22F98}"/>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311578B6-131D-D447-041E-FE28939231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383804CE-9934-58CB-0764-C6234A9917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F871F708-B7C5-8DE3-ADC6-F91BEC8D30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7AC59297-0EAE-F44F-25B7-AB319A2C792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288" y="9201394"/>
            <a:ext cx="2348919" cy="895106"/>
          </a:xfrm>
          <a:prstGeom prst="rect">
            <a:avLst/>
          </a:prstGeom>
        </p:spPr>
      </p:pic>
      <p:pic>
        <p:nvPicPr>
          <p:cNvPr id="7" name="Picture 6">
            <a:extLst>
              <a:ext uri="{FF2B5EF4-FFF2-40B4-BE49-F238E27FC236}">
                <a16:creationId xmlns:a16="http://schemas.microsoft.com/office/drawing/2014/main" id="{809054B8-5AD1-B959-2805-C22311896E7D}"/>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533400" y="8428572"/>
            <a:ext cx="1375060" cy="781034"/>
          </a:xfrm>
          <a:prstGeom prst="rect">
            <a:avLst/>
          </a:prstGeom>
        </p:spPr>
      </p:pic>
      <p:sp>
        <p:nvSpPr>
          <p:cNvPr id="8" name="Title 3">
            <a:extLst>
              <a:ext uri="{FF2B5EF4-FFF2-40B4-BE49-F238E27FC236}">
                <a16:creationId xmlns:a16="http://schemas.microsoft.com/office/drawing/2014/main" id="{501EC255-6F9F-A248-9F5B-5BD6CE6AB1CE}"/>
              </a:ext>
            </a:extLst>
          </p:cNvPr>
          <p:cNvSpPr txBox="1">
            <a:spLocks/>
          </p:cNvSpPr>
          <p:nvPr/>
        </p:nvSpPr>
        <p:spPr>
          <a:xfrm>
            <a:off x="7662862" y="6958975"/>
            <a:ext cx="5562600" cy="1723979"/>
          </a:xfrm>
          <a:prstGeom prst="rect">
            <a:avLst/>
          </a:prstGeom>
        </p:spPr>
        <p:txBody>
          <a:bodyPr/>
          <a:lst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algn="l"/>
            <a:r>
              <a:rPr lang="en-US" sz="4000" kern="0" dirty="0">
                <a:solidFill>
                  <a:schemeClr val="tx1"/>
                </a:solidFill>
              </a:rPr>
              <a:t>Met Individually with the Utility Companies</a:t>
            </a:r>
          </a:p>
        </p:txBody>
      </p:sp>
      <p:pic>
        <p:nvPicPr>
          <p:cNvPr id="10" name="Picture 9">
            <a:extLst>
              <a:ext uri="{FF2B5EF4-FFF2-40B4-BE49-F238E27FC236}">
                <a16:creationId xmlns:a16="http://schemas.microsoft.com/office/drawing/2014/main" id="{A8634B8A-2F73-0B2F-FB5A-D4EF7F3F97F3}"/>
              </a:ext>
            </a:extLst>
          </p:cNvPr>
          <p:cNvPicPr>
            <a:picLocks noChangeAspect="1"/>
          </p:cNvPicPr>
          <p:nvPr/>
        </p:nvPicPr>
        <p:blipFill>
          <a:blip r:embed="rId8"/>
          <a:stretch>
            <a:fillRect/>
          </a:stretch>
        </p:blipFill>
        <p:spPr>
          <a:xfrm>
            <a:off x="7620000" y="178911"/>
            <a:ext cx="10410825" cy="6410007"/>
          </a:xfrm>
          <a:prstGeom prst="rect">
            <a:avLst/>
          </a:prstGeom>
        </p:spPr>
      </p:pic>
      <p:pic>
        <p:nvPicPr>
          <p:cNvPr id="12" name="Picture 11">
            <a:extLst>
              <a:ext uri="{FF2B5EF4-FFF2-40B4-BE49-F238E27FC236}">
                <a16:creationId xmlns:a16="http://schemas.microsoft.com/office/drawing/2014/main" id="{C933AD44-45D3-E6E7-216D-DA96A85623AA}"/>
              </a:ext>
            </a:extLst>
          </p:cNvPr>
          <p:cNvPicPr>
            <a:picLocks noChangeAspect="1"/>
          </p:cNvPicPr>
          <p:nvPr/>
        </p:nvPicPr>
        <p:blipFill>
          <a:blip r:embed="rId9"/>
          <a:stretch>
            <a:fillRect/>
          </a:stretch>
        </p:blipFill>
        <p:spPr>
          <a:xfrm>
            <a:off x="512135" y="347997"/>
            <a:ext cx="9010142" cy="4795503"/>
          </a:xfrm>
          <a:prstGeom prst="rect">
            <a:avLst/>
          </a:prstGeom>
        </p:spPr>
      </p:pic>
      <p:pic>
        <p:nvPicPr>
          <p:cNvPr id="14" name="Picture 13">
            <a:extLst>
              <a:ext uri="{FF2B5EF4-FFF2-40B4-BE49-F238E27FC236}">
                <a16:creationId xmlns:a16="http://schemas.microsoft.com/office/drawing/2014/main" id="{8314A5A6-8BEA-4E45-9A86-B2D7BD609FD8}"/>
              </a:ext>
            </a:extLst>
          </p:cNvPr>
          <p:cNvPicPr>
            <a:picLocks noChangeAspect="1"/>
          </p:cNvPicPr>
          <p:nvPr/>
        </p:nvPicPr>
        <p:blipFill>
          <a:blip r:embed="rId10"/>
          <a:stretch>
            <a:fillRect/>
          </a:stretch>
        </p:blipFill>
        <p:spPr>
          <a:xfrm>
            <a:off x="415612" y="5177970"/>
            <a:ext cx="6694800" cy="3241534"/>
          </a:xfrm>
          <a:prstGeom prst="rect">
            <a:avLst/>
          </a:prstGeom>
        </p:spPr>
      </p:pic>
      <p:sp>
        <p:nvSpPr>
          <p:cNvPr id="2" name="Rectangle 1">
            <a:extLst>
              <a:ext uri="{FF2B5EF4-FFF2-40B4-BE49-F238E27FC236}">
                <a16:creationId xmlns:a16="http://schemas.microsoft.com/office/drawing/2014/main" id="{E1E15DF0-19A3-9CD6-350C-823B9F02EDF5}"/>
              </a:ext>
            </a:extLst>
          </p:cNvPr>
          <p:cNvSpPr/>
          <p:nvPr/>
        </p:nvSpPr>
        <p:spPr>
          <a:xfrm>
            <a:off x="3505200" y="8767961"/>
            <a:ext cx="9982200" cy="1390543"/>
          </a:xfrm>
          <a:prstGeom prst="rect">
            <a:avLst/>
          </a:prstGeom>
        </p:spPr>
        <p:txBody>
          <a:bodyPr vert="horz" lIns="91440" tIns="45720" rIns="91440" bIns="45720" rtlCol="0" anchor="t">
            <a:noAutofit/>
          </a:bodyPr>
          <a:lstStyle/>
          <a:p>
            <a:r>
              <a:rPr lang="en-US" sz="2400" dirty="0"/>
              <a:t>Windstream decided to abandon their individual route and to place their facilities on KU and Jackson Energy pole lines. </a:t>
            </a:r>
          </a:p>
        </p:txBody>
      </p:sp>
    </p:spTree>
    <p:extLst>
      <p:ext uri="{BB962C8B-B14F-4D97-AF65-F5344CB8AC3E}">
        <p14:creationId xmlns:p14="http://schemas.microsoft.com/office/powerpoint/2010/main" val="819799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object 2">
            <a:extLst>
              <a:ext uri="{FF2B5EF4-FFF2-40B4-BE49-F238E27FC236}">
                <a16:creationId xmlns:a16="http://schemas.microsoft.com/office/drawing/2014/main" id="{E0AB04F3-58F0-AA1F-1F67-AA3711DF12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1CFD9553-90B2-6DE1-45F0-D15A313E9D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44544" y="7142308"/>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7F2C88B6-7F20-8472-DEE6-BF94203F3F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87E76FA3-8C8C-DA35-9F84-C2797569325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288" y="8888122"/>
            <a:ext cx="2348919" cy="895106"/>
          </a:xfrm>
          <a:prstGeom prst="rect">
            <a:avLst/>
          </a:prstGeom>
        </p:spPr>
      </p:pic>
      <p:pic>
        <p:nvPicPr>
          <p:cNvPr id="7" name="Picture 6">
            <a:extLst>
              <a:ext uri="{FF2B5EF4-FFF2-40B4-BE49-F238E27FC236}">
                <a16:creationId xmlns:a16="http://schemas.microsoft.com/office/drawing/2014/main" id="{56EFF5D9-5C06-36C6-A03F-C990252E5900}"/>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533400" y="8115300"/>
            <a:ext cx="1375060" cy="781034"/>
          </a:xfrm>
          <a:prstGeom prst="rect">
            <a:avLst/>
          </a:prstGeom>
        </p:spPr>
      </p:pic>
      <p:sp>
        <p:nvSpPr>
          <p:cNvPr id="8" name="Title 3">
            <a:extLst>
              <a:ext uri="{FF2B5EF4-FFF2-40B4-BE49-F238E27FC236}">
                <a16:creationId xmlns:a16="http://schemas.microsoft.com/office/drawing/2014/main" id="{188A8523-3F33-B3F9-004E-67C8B68299A0}"/>
              </a:ext>
            </a:extLst>
          </p:cNvPr>
          <p:cNvSpPr txBox="1">
            <a:spLocks/>
          </p:cNvSpPr>
          <p:nvPr/>
        </p:nvSpPr>
        <p:spPr>
          <a:xfrm>
            <a:off x="6705600" y="675836"/>
            <a:ext cx="10168034" cy="779902"/>
          </a:xfrm>
          <a:prstGeom prst="rect">
            <a:avLst/>
          </a:prstGeom>
        </p:spPr>
        <p:txBody>
          <a:bodyPr/>
          <a:lst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algn="l"/>
            <a:r>
              <a:rPr lang="en-US" sz="4000" kern="0" dirty="0">
                <a:solidFill>
                  <a:srgbClr val="00639F"/>
                </a:solidFill>
              </a:rPr>
              <a:t>Windstream Onsite Meeting</a:t>
            </a:r>
          </a:p>
        </p:txBody>
      </p:sp>
      <p:pic>
        <p:nvPicPr>
          <p:cNvPr id="9" name="Picture 8">
            <a:extLst>
              <a:ext uri="{FF2B5EF4-FFF2-40B4-BE49-F238E27FC236}">
                <a16:creationId xmlns:a16="http://schemas.microsoft.com/office/drawing/2014/main" id="{2652D094-5B12-026A-1DAB-58F0FC09DF5F}"/>
              </a:ext>
            </a:extLst>
          </p:cNvPr>
          <p:cNvPicPr>
            <a:picLocks noChangeAspect="1"/>
          </p:cNvPicPr>
          <p:nvPr/>
        </p:nvPicPr>
        <p:blipFill>
          <a:blip r:embed="rId8"/>
          <a:stretch>
            <a:fillRect/>
          </a:stretch>
        </p:blipFill>
        <p:spPr>
          <a:xfrm>
            <a:off x="2871787" y="1714500"/>
            <a:ext cx="12544425" cy="6858000"/>
          </a:xfrm>
          <a:prstGeom prst="rect">
            <a:avLst/>
          </a:prstGeom>
        </p:spPr>
      </p:pic>
      <p:sp>
        <p:nvSpPr>
          <p:cNvPr id="2" name="Title 3">
            <a:extLst>
              <a:ext uri="{FF2B5EF4-FFF2-40B4-BE49-F238E27FC236}">
                <a16:creationId xmlns:a16="http://schemas.microsoft.com/office/drawing/2014/main" id="{8D781C91-28A1-8AF5-688C-8E274DC3CA9D}"/>
              </a:ext>
            </a:extLst>
          </p:cNvPr>
          <p:cNvSpPr txBox="1">
            <a:spLocks/>
          </p:cNvSpPr>
          <p:nvPr/>
        </p:nvSpPr>
        <p:spPr>
          <a:xfrm>
            <a:off x="3025631" y="8565397"/>
            <a:ext cx="10168034" cy="503448"/>
          </a:xfrm>
          <a:prstGeom prst="rect">
            <a:avLst/>
          </a:prstGeom>
        </p:spPr>
        <p:txBody>
          <a:bodyPr/>
          <a:lst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algn="l"/>
            <a:endParaRPr lang="en-US" sz="4000" kern="0" dirty="0">
              <a:solidFill>
                <a:srgbClr val="00639F"/>
              </a:solidFill>
            </a:endParaRPr>
          </a:p>
        </p:txBody>
      </p:sp>
      <p:pic>
        <p:nvPicPr>
          <p:cNvPr id="4" name="Picture 3">
            <a:extLst>
              <a:ext uri="{FF2B5EF4-FFF2-40B4-BE49-F238E27FC236}">
                <a16:creationId xmlns:a16="http://schemas.microsoft.com/office/drawing/2014/main" id="{E9508287-1A63-6402-B8AB-CE6D67540C11}"/>
              </a:ext>
            </a:extLst>
          </p:cNvPr>
          <p:cNvPicPr>
            <a:picLocks noChangeAspect="1"/>
          </p:cNvPicPr>
          <p:nvPr/>
        </p:nvPicPr>
        <p:blipFill>
          <a:blip r:embed="rId9"/>
          <a:stretch>
            <a:fillRect/>
          </a:stretch>
        </p:blipFill>
        <p:spPr>
          <a:xfrm>
            <a:off x="377824" y="1714501"/>
            <a:ext cx="2175053" cy="1828800"/>
          </a:xfrm>
          <a:prstGeom prst="rect">
            <a:avLst/>
          </a:prstGeom>
        </p:spPr>
      </p:pic>
      <p:pic>
        <p:nvPicPr>
          <p:cNvPr id="10" name="Picture 9">
            <a:extLst>
              <a:ext uri="{FF2B5EF4-FFF2-40B4-BE49-F238E27FC236}">
                <a16:creationId xmlns:a16="http://schemas.microsoft.com/office/drawing/2014/main" id="{24BA55FD-4F37-D02B-2BE4-9F1DAF88E6F4}"/>
              </a:ext>
            </a:extLst>
          </p:cNvPr>
          <p:cNvPicPr>
            <a:picLocks noChangeAspect="1"/>
          </p:cNvPicPr>
          <p:nvPr/>
        </p:nvPicPr>
        <p:blipFill>
          <a:blip r:embed="rId10"/>
          <a:stretch>
            <a:fillRect/>
          </a:stretch>
        </p:blipFill>
        <p:spPr>
          <a:xfrm>
            <a:off x="15720184" y="1708484"/>
            <a:ext cx="2189992" cy="1828800"/>
          </a:xfrm>
          <a:prstGeom prst="rect">
            <a:avLst/>
          </a:prstGeom>
        </p:spPr>
      </p:pic>
      <p:pic>
        <p:nvPicPr>
          <p:cNvPr id="12" name="Picture 11">
            <a:extLst>
              <a:ext uri="{FF2B5EF4-FFF2-40B4-BE49-F238E27FC236}">
                <a16:creationId xmlns:a16="http://schemas.microsoft.com/office/drawing/2014/main" id="{3BE14E2E-A18C-4709-1245-AF7BB90745B2}"/>
              </a:ext>
            </a:extLst>
          </p:cNvPr>
          <p:cNvPicPr>
            <a:picLocks noChangeAspect="1"/>
          </p:cNvPicPr>
          <p:nvPr/>
        </p:nvPicPr>
        <p:blipFill>
          <a:blip r:embed="rId11"/>
          <a:stretch>
            <a:fillRect/>
          </a:stretch>
        </p:blipFill>
        <p:spPr>
          <a:xfrm>
            <a:off x="397878" y="3850105"/>
            <a:ext cx="2145294" cy="1293395"/>
          </a:xfrm>
          <a:prstGeom prst="rect">
            <a:avLst/>
          </a:prstGeom>
        </p:spPr>
      </p:pic>
      <p:pic>
        <p:nvPicPr>
          <p:cNvPr id="14" name="Picture 13">
            <a:extLst>
              <a:ext uri="{FF2B5EF4-FFF2-40B4-BE49-F238E27FC236}">
                <a16:creationId xmlns:a16="http://schemas.microsoft.com/office/drawing/2014/main" id="{AA840471-E894-7F99-1675-0703D6635094}"/>
              </a:ext>
            </a:extLst>
          </p:cNvPr>
          <p:cNvPicPr>
            <a:picLocks noChangeAspect="1"/>
          </p:cNvPicPr>
          <p:nvPr/>
        </p:nvPicPr>
        <p:blipFill>
          <a:blip r:embed="rId12"/>
          <a:stretch>
            <a:fillRect/>
          </a:stretch>
        </p:blipFill>
        <p:spPr>
          <a:xfrm>
            <a:off x="15735122" y="3790030"/>
            <a:ext cx="2155000" cy="1421521"/>
          </a:xfrm>
          <a:prstGeom prst="rect">
            <a:avLst/>
          </a:prstGeom>
        </p:spPr>
      </p:pic>
      <p:pic>
        <p:nvPicPr>
          <p:cNvPr id="16" name="Picture 15">
            <a:extLst>
              <a:ext uri="{FF2B5EF4-FFF2-40B4-BE49-F238E27FC236}">
                <a16:creationId xmlns:a16="http://schemas.microsoft.com/office/drawing/2014/main" id="{742A5B30-431F-26A8-9F8C-21F8170FE08B}"/>
              </a:ext>
            </a:extLst>
          </p:cNvPr>
          <p:cNvPicPr>
            <a:picLocks noChangeAspect="1"/>
          </p:cNvPicPr>
          <p:nvPr/>
        </p:nvPicPr>
        <p:blipFill>
          <a:blip r:embed="rId13"/>
          <a:stretch>
            <a:fillRect/>
          </a:stretch>
        </p:blipFill>
        <p:spPr>
          <a:xfrm>
            <a:off x="433197" y="5274542"/>
            <a:ext cx="2119680" cy="1450990"/>
          </a:xfrm>
          <a:prstGeom prst="rect">
            <a:avLst/>
          </a:prstGeom>
        </p:spPr>
      </p:pic>
      <p:pic>
        <p:nvPicPr>
          <p:cNvPr id="18" name="Picture 17">
            <a:extLst>
              <a:ext uri="{FF2B5EF4-FFF2-40B4-BE49-F238E27FC236}">
                <a16:creationId xmlns:a16="http://schemas.microsoft.com/office/drawing/2014/main" id="{7DCF203F-FCA8-720B-91AA-3E4F7B5C137F}"/>
              </a:ext>
            </a:extLst>
          </p:cNvPr>
          <p:cNvPicPr>
            <a:picLocks noChangeAspect="1"/>
          </p:cNvPicPr>
          <p:nvPr/>
        </p:nvPicPr>
        <p:blipFill>
          <a:blip r:embed="rId14"/>
          <a:stretch>
            <a:fillRect/>
          </a:stretch>
        </p:blipFill>
        <p:spPr>
          <a:xfrm>
            <a:off x="15757440" y="5401745"/>
            <a:ext cx="2142829" cy="1293708"/>
          </a:xfrm>
          <a:prstGeom prst="rect">
            <a:avLst/>
          </a:prstGeom>
        </p:spPr>
      </p:pic>
      <p:sp>
        <p:nvSpPr>
          <p:cNvPr id="19" name="Title 3">
            <a:extLst>
              <a:ext uri="{FF2B5EF4-FFF2-40B4-BE49-F238E27FC236}">
                <a16:creationId xmlns:a16="http://schemas.microsoft.com/office/drawing/2014/main" id="{D0DB2F02-9430-60CB-548F-428FCB1FDEC9}"/>
              </a:ext>
            </a:extLst>
          </p:cNvPr>
          <p:cNvSpPr txBox="1">
            <a:spLocks/>
          </p:cNvSpPr>
          <p:nvPr/>
        </p:nvSpPr>
        <p:spPr>
          <a:xfrm>
            <a:off x="2855745" y="8660046"/>
            <a:ext cx="10168034" cy="779902"/>
          </a:xfrm>
          <a:prstGeom prst="rect">
            <a:avLst/>
          </a:prstGeom>
        </p:spPr>
        <p:txBody>
          <a:bodyPr/>
          <a:lst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algn="l"/>
            <a:r>
              <a:rPr lang="en-US" sz="4000" kern="0" dirty="0">
                <a:solidFill>
                  <a:srgbClr val="00639F"/>
                </a:solidFill>
              </a:rPr>
              <a:t>How hot was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A27D18-D5DC-EA3E-70F2-90ADC0961152}"/>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9F567A2C-742A-990A-FCA2-6A14412D7FAC}"/>
              </a:ext>
            </a:extLst>
          </p:cNvPr>
          <p:cNvSpPr txBox="1">
            <a:spLocks/>
          </p:cNvSpPr>
          <p:nvPr/>
        </p:nvSpPr>
        <p:spPr>
          <a:xfrm>
            <a:off x="12230100" y="1692141"/>
            <a:ext cx="5151270" cy="212290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4800">
                <a:solidFill>
                  <a:schemeClr val="tx1"/>
                </a:solidFill>
                <a:latin typeface="+mj-lt"/>
              </a:rPr>
              <a:t>London Utility Commission</a:t>
            </a:r>
          </a:p>
        </p:txBody>
      </p:sp>
      <p:cxnSp>
        <p:nvCxnSpPr>
          <p:cNvPr id="19" name="Straight Connector 18">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299085" y="1306719"/>
            <a:ext cx="1105408"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0" name="Text Placeholder 21">
            <a:extLst>
              <a:ext uri="{FF2B5EF4-FFF2-40B4-BE49-F238E27FC236}">
                <a16:creationId xmlns:a16="http://schemas.microsoft.com/office/drawing/2014/main" id="{761EEE97-5E72-15C3-2845-CDA8C5623A55}"/>
              </a:ext>
            </a:extLst>
          </p:cNvPr>
          <p:cNvSpPr txBox="1">
            <a:spLocks/>
          </p:cNvSpPr>
          <p:nvPr/>
        </p:nvSpPr>
        <p:spPr>
          <a:xfrm>
            <a:off x="12230100" y="3326372"/>
            <a:ext cx="5151270" cy="5398528"/>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rgbClr val="00639F"/>
                </a:solidFill>
                <a:latin typeface="Libre Franklin Medium"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rgbClr val="02736C"/>
                </a:solidFill>
                <a:latin typeface="Libre Franklin Medium"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b="0" i="1" kern="1200">
                <a:solidFill>
                  <a:srgbClr val="68737A"/>
                </a:solidFill>
                <a:latin typeface="Libre Franklin Medium"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b="0" i="0" kern="1200">
                <a:solidFill>
                  <a:srgbClr val="00639F"/>
                </a:solidFill>
                <a:latin typeface="Libre Franklin Medium"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b="0" i="0" kern="1200">
                <a:solidFill>
                  <a:srgbClr val="68737A"/>
                </a:solidFill>
                <a:latin typeface="Libre Franklin Light"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marR="0" lvl="0" indent="-228600" fontAlgn="auto">
              <a:spcBef>
                <a:spcPts val="1000"/>
              </a:spcBef>
              <a:spcAft>
                <a:spcPts val="0"/>
              </a:spcAft>
              <a:buClrTx/>
              <a:buSzTx/>
              <a:buFont typeface="Arial" panose="020B0604020202020204" pitchFamily="34" charset="0"/>
              <a:buChar char="•"/>
              <a:tabLst/>
              <a:defRPr/>
            </a:pPr>
            <a:r>
              <a:rPr kumimoji="0" lang="en-US" sz="2300" b="0" i="0" u="none" strike="noStrike" cap="none" spc="0" normalizeH="0" baseline="0" noProof="0" dirty="0">
                <a:ln>
                  <a:noFill/>
                </a:ln>
                <a:solidFill>
                  <a:schemeClr val="tx1"/>
                </a:solidFill>
                <a:effectLst/>
                <a:uLnTx/>
                <a:uFillTx/>
                <a:latin typeface="+mn-lt"/>
              </a:rPr>
              <a:t>Significant water and sewer impacts for London Utility Commission (LUC)</a:t>
            </a:r>
          </a:p>
          <a:p>
            <a:pPr marL="342900" marR="0" lvl="0" indent="-228600" fontAlgn="auto">
              <a:spcBef>
                <a:spcPts val="1000"/>
              </a:spcBef>
              <a:spcAft>
                <a:spcPts val="0"/>
              </a:spcAft>
              <a:buClrTx/>
              <a:buSzTx/>
              <a:buFont typeface="Arial" panose="020B0604020202020204" pitchFamily="34" charset="0"/>
              <a:buChar char="•"/>
              <a:tabLst/>
              <a:defRPr/>
            </a:pPr>
            <a:r>
              <a:rPr kumimoji="0" lang="en-US" sz="2300" b="0" i="0" u="none" strike="noStrike" cap="none" spc="0" normalizeH="0" baseline="0" noProof="0" dirty="0">
                <a:ln>
                  <a:noFill/>
                </a:ln>
                <a:solidFill>
                  <a:schemeClr val="tx1"/>
                </a:solidFill>
                <a:effectLst/>
                <a:uLnTx/>
                <a:uFillTx/>
                <a:latin typeface="+mn-lt"/>
              </a:rPr>
              <a:t>Relocation estimates totaling approximately $14 Million </a:t>
            </a:r>
            <a:r>
              <a:rPr lang="en-US" sz="2300" dirty="0">
                <a:solidFill>
                  <a:schemeClr val="tx1"/>
                </a:solidFill>
                <a:latin typeface="+mn-lt"/>
              </a:rPr>
              <a:t>($2 million betterment)</a:t>
            </a:r>
          </a:p>
          <a:p>
            <a:pPr marL="342900" marR="0" lvl="0" indent="-228600" fontAlgn="auto">
              <a:spcBef>
                <a:spcPts val="1000"/>
              </a:spcBef>
              <a:spcAft>
                <a:spcPts val="0"/>
              </a:spcAft>
              <a:buClrTx/>
              <a:buSzTx/>
              <a:buFont typeface="Arial" panose="020B0604020202020204" pitchFamily="34" charset="0"/>
              <a:buChar char="•"/>
              <a:tabLst/>
              <a:defRPr/>
            </a:pPr>
            <a:r>
              <a:rPr kumimoji="0" lang="en-US" sz="2300" b="0" i="0" u="none" strike="noStrike" cap="none" spc="0" normalizeH="0" baseline="0" noProof="0" dirty="0">
                <a:ln>
                  <a:noFill/>
                </a:ln>
                <a:solidFill>
                  <a:schemeClr val="tx1"/>
                </a:solidFill>
                <a:effectLst/>
                <a:uLnTx/>
                <a:uFillTx/>
                <a:latin typeface="+mn-lt"/>
              </a:rPr>
              <a:t>Plans to be included in the highway contract – work to be done by the highway contractor.  </a:t>
            </a:r>
          </a:p>
          <a:p>
            <a:pPr marL="342900" marR="0" lvl="0" indent="-228600" fontAlgn="auto">
              <a:spcBef>
                <a:spcPts val="1000"/>
              </a:spcBef>
              <a:spcAft>
                <a:spcPts val="0"/>
              </a:spcAft>
              <a:buClrTx/>
              <a:buSzTx/>
              <a:buFont typeface="Arial" panose="020B0604020202020204" pitchFamily="34" charset="0"/>
              <a:buChar char="•"/>
              <a:tabLst/>
              <a:defRPr/>
            </a:pPr>
            <a:r>
              <a:rPr kumimoji="0" lang="en-US" sz="2300" b="0" i="0" u="none" strike="noStrike" cap="none" spc="0" normalizeH="0" baseline="0" noProof="0" dirty="0">
                <a:ln>
                  <a:noFill/>
                </a:ln>
                <a:solidFill>
                  <a:schemeClr val="tx1"/>
                </a:solidFill>
                <a:effectLst/>
                <a:uLnTx/>
                <a:uFillTx/>
                <a:latin typeface="+mn-lt"/>
              </a:rPr>
              <a:t>Met with Eclipse Engineering quarterly, then monthly, and now weekly.</a:t>
            </a:r>
          </a:p>
          <a:p>
            <a:pPr marL="342900" indent="-228600" fontAlgn="auto">
              <a:spcAft>
                <a:spcPts val="0"/>
              </a:spcAft>
              <a:buFont typeface="Arial" panose="020B0604020202020204" pitchFamily="34" charset="0"/>
              <a:buChar char="•"/>
              <a:defRPr/>
            </a:pPr>
            <a:r>
              <a:rPr lang="en-US" sz="2300" dirty="0">
                <a:solidFill>
                  <a:schemeClr val="tx1"/>
                </a:solidFill>
                <a:latin typeface="+mn-lt"/>
              </a:rPr>
              <a:t>Project Included:  </a:t>
            </a:r>
          </a:p>
          <a:p>
            <a:pPr marL="800100" lvl="1" indent="-228600" fontAlgn="auto">
              <a:spcAft>
                <a:spcPts val="0"/>
              </a:spcAft>
              <a:buFont typeface="Arial" panose="020B0604020202020204" pitchFamily="34" charset="0"/>
              <a:buChar char="•"/>
              <a:defRPr/>
            </a:pPr>
            <a:r>
              <a:rPr lang="en-US" sz="2100" dirty="0">
                <a:solidFill>
                  <a:schemeClr val="tx1"/>
                </a:solidFill>
                <a:latin typeface="+mn-lt"/>
              </a:rPr>
              <a:t>11,419 LF – 12” DI</a:t>
            </a:r>
          </a:p>
          <a:p>
            <a:pPr marL="800100" lvl="1" indent="-228600" fontAlgn="auto">
              <a:spcAft>
                <a:spcPts val="0"/>
              </a:spcAft>
              <a:buFont typeface="Arial" panose="020B0604020202020204" pitchFamily="34" charset="0"/>
              <a:buChar char="•"/>
              <a:defRPr/>
            </a:pPr>
            <a:r>
              <a:rPr lang="en-US" sz="2100" dirty="0">
                <a:solidFill>
                  <a:schemeClr val="tx1"/>
                </a:solidFill>
                <a:latin typeface="+mn-lt"/>
              </a:rPr>
              <a:t>4,205 LF – 6” DI</a:t>
            </a:r>
          </a:p>
          <a:p>
            <a:pPr marL="800100" lvl="1" indent="-228600" fontAlgn="auto">
              <a:spcAft>
                <a:spcPts val="0"/>
              </a:spcAft>
              <a:buFont typeface="Arial" panose="020B0604020202020204" pitchFamily="34" charset="0"/>
              <a:buChar char="•"/>
              <a:defRPr/>
            </a:pPr>
            <a:r>
              <a:rPr lang="en-US" sz="2100" dirty="0">
                <a:solidFill>
                  <a:schemeClr val="tx1"/>
                </a:solidFill>
                <a:latin typeface="+mn-lt"/>
              </a:rPr>
              <a:t>5,415 LF – 8” PVC</a:t>
            </a:r>
          </a:p>
          <a:p>
            <a:pPr marL="800100" lvl="1" indent="-228600" fontAlgn="auto">
              <a:spcAft>
                <a:spcPts val="0"/>
              </a:spcAft>
              <a:buFont typeface="Arial" panose="020B0604020202020204" pitchFamily="34" charset="0"/>
              <a:buChar char="•"/>
              <a:defRPr/>
            </a:pPr>
            <a:r>
              <a:rPr lang="en-US" sz="2100" dirty="0">
                <a:solidFill>
                  <a:schemeClr val="tx1"/>
                </a:solidFill>
                <a:latin typeface="+mn-lt"/>
              </a:rPr>
              <a:t>1,695 LF – 8” PVC</a:t>
            </a:r>
          </a:p>
          <a:p>
            <a:pPr marL="800100" lvl="1" indent="-228600" fontAlgn="auto">
              <a:spcAft>
                <a:spcPts val="0"/>
              </a:spcAft>
              <a:buFont typeface="Arial" panose="020B0604020202020204" pitchFamily="34" charset="0"/>
              <a:buChar char="•"/>
              <a:defRPr/>
            </a:pPr>
            <a:r>
              <a:rPr lang="en-US" sz="2100" dirty="0">
                <a:solidFill>
                  <a:schemeClr val="tx1"/>
                </a:solidFill>
                <a:latin typeface="+mn-lt"/>
              </a:rPr>
              <a:t>2,000 LF – 4” PVC Gravity Sewer </a:t>
            </a:r>
          </a:p>
          <a:p>
            <a:pPr marL="800100" lvl="1" indent="-228600" fontAlgn="auto">
              <a:spcAft>
                <a:spcPts val="0"/>
              </a:spcAft>
              <a:buFont typeface="Arial" panose="020B0604020202020204" pitchFamily="34" charset="0"/>
              <a:buChar char="•"/>
              <a:defRPr/>
            </a:pPr>
            <a:r>
              <a:rPr lang="en-US" sz="2100" dirty="0">
                <a:solidFill>
                  <a:schemeClr val="tx1"/>
                </a:solidFill>
                <a:latin typeface="+mn-lt"/>
              </a:rPr>
              <a:t>2,000 LF – 6” Gravity Sewer</a:t>
            </a:r>
          </a:p>
          <a:p>
            <a:pPr marL="800100" lvl="1" indent="-228600" fontAlgn="auto">
              <a:spcAft>
                <a:spcPts val="0"/>
              </a:spcAft>
              <a:buFont typeface="Arial" panose="020B0604020202020204" pitchFamily="34" charset="0"/>
              <a:buChar char="•"/>
              <a:defRPr/>
            </a:pPr>
            <a:r>
              <a:rPr lang="en-US" sz="2100" dirty="0">
                <a:solidFill>
                  <a:schemeClr val="tx1"/>
                </a:solidFill>
                <a:latin typeface="+mn-lt"/>
              </a:rPr>
              <a:t>$1.2 Million Sanitary Sewer Pump Station</a:t>
            </a:r>
          </a:p>
          <a:p>
            <a:pPr marL="800100" lvl="1" indent="-228600" fontAlgn="auto">
              <a:spcAft>
                <a:spcPts val="0"/>
              </a:spcAft>
              <a:buFont typeface="Arial" panose="020B0604020202020204" pitchFamily="34" charset="0"/>
              <a:buChar char="•"/>
              <a:defRPr/>
            </a:pPr>
            <a:endParaRPr lang="en-US" sz="2100" dirty="0">
              <a:solidFill>
                <a:schemeClr val="tx1"/>
              </a:solidFill>
              <a:latin typeface="+mn-lt"/>
            </a:endParaRPr>
          </a:p>
          <a:p>
            <a:pPr marL="342900" marR="0" lvl="0" indent="-228600" fontAlgn="auto">
              <a:spcBef>
                <a:spcPts val="1000"/>
              </a:spcBef>
              <a:spcAft>
                <a:spcPts val="0"/>
              </a:spcAft>
              <a:buClrTx/>
              <a:buSzTx/>
              <a:buFont typeface="Arial" panose="020B0604020202020204" pitchFamily="34" charset="0"/>
              <a:buChar char="•"/>
              <a:tabLst/>
              <a:defRPr/>
            </a:pPr>
            <a:endParaRPr kumimoji="0" lang="en-US" sz="2300" b="0" i="0" u="none" strike="noStrike" cap="none" spc="0" normalizeH="0" baseline="0" noProof="0" dirty="0">
              <a:ln>
                <a:noFill/>
              </a:ln>
              <a:solidFill>
                <a:schemeClr val="tx1"/>
              </a:solidFill>
              <a:effectLst/>
              <a:uLnTx/>
              <a:uFillTx/>
              <a:latin typeface="+mn-lt"/>
            </a:endParaRPr>
          </a:p>
        </p:txBody>
      </p:sp>
      <p:pic>
        <p:nvPicPr>
          <p:cNvPr id="11" name="Picture 10">
            <a:extLst>
              <a:ext uri="{FF2B5EF4-FFF2-40B4-BE49-F238E27FC236}">
                <a16:creationId xmlns:a16="http://schemas.microsoft.com/office/drawing/2014/main" id="{2CD25A51-D9C9-13EF-95EC-F3B82E52DEDE}"/>
              </a:ext>
            </a:extLst>
          </p:cNvPr>
          <p:cNvPicPr>
            <a:picLocks noChangeAspect="1"/>
          </p:cNvPicPr>
          <p:nvPr/>
        </p:nvPicPr>
        <p:blipFill>
          <a:blip r:embed="rId3"/>
          <a:srcRect l="20880" t="5228" r="1466" b="2201"/>
          <a:stretch>
            <a:fillRect/>
          </a:stretch>
        </p:blipFill>
        <p:spPr>
          <a:xfrm>
            <a:off x="762000" y="723899"/>
            <a:ext cx="10972800" cy="8411751"/>
          </a:xfrm>
          <a:prstGeom prst="rect">
            <a:avLst/>
          </a:prstGeom>
        </p:spPr>
      </p:pic>
    </p:spTree>
    <p:extLst>
      <p:ext uri="{BB962C8B-B14F-4D97-AF65-F5344CB8AC3E}">
        <p14:creationId xmlns:p14="http://schemas.microsoft.com/office/powerpoint/2010/main" val="2506767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CD9008B-F62C-16CE-004F-E44C1F3E386D}"/>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63F5877B-98C7-49DD-83AB-0F6F57CB6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9C96207-3F5F-4589-EBB8-A780AAA24298}"/>
              </a:ext>
            </a:extLst>
          </p:cNvPr>
          <p:cNvPicPr>
            <a:picLocks noChangeAspect="1"/>
          </p:cNvPicPr>
          <p:nvPr/>
        </p:nvPicPr>
        <p:blipFill rotWithShape="1">
          <a:blip r:embed="rId3"/>
          <a:srcRect r="12547" b="-2"/>
          <a:stretch>
            <a:fillRect/>
          </a:stretch>
        </p:blipFill>
        <p:spPr>
          <a:xfrm>
            <a:off x="11046117" y="-27"/>
            <a:ext cx="7241883" cy="10286998"/>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pic>
        <p:nvPicPr>
          <p:cNvPr id="8" name="Picture 7">
            <a:extLst>
              <a:ext uri="{FF2B5EF4-FFF2-40B4-BE49-F238E27FC236}">
                <a16:creationId xmlns:a16="http://schemas.microsoft.com/office/drawing/2014/main" id="{B2F6DFDC-795F-20A5-3CD6-448C20BF3AA1}"/>
              </a:ext>
            </a:extLst>
          </p:cNvPr>
          <p:cNvPicPr>
            <a:picLocks noChangeAspect="1"/>
          </p:cNvPicPr>
          <p:nvPr/>
        </p:nvPicPr>
        <p:blipFill>
          <a:blip r:embed="rId4">
            <a:extLst>
              <a:ext uri="{28A0092B-C50C-407E-A947-70E740481C1C}">
                <a14:useLocalDpi xmlns:a14="http://schemas.microsoft.com/office/drawing/2010/main" val="0"/>
              </a:ext>
            </a:extLst>
          </a:blip>
          <a:srcRect l="14365" t="17733" r="31323"/>
          <a:stretch>
            <a:fillRect/>
          </a:stretch>
        </p:blipFill>
        <p:spPr>
          <a:xfrm>
            <a:off x="3048113" y="-81"/>
            <a:ext cx="9055247" cy="10287052"/>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p:spPr>
      </p:pic>
      <p:sp useBgFill="1">
        <p:nvSpPr>
          <p:cNvPr id="15" name="Freeform: Shape 14">
            <a:extLst>
              <a:ext uri="{FF2B5EF4-FFF2-40B4-BE49-F238E27FC236}">
                <a16:creationId xmlns:a16="http://schemas.microsoft.com/office/drawing/2014/main" id="{4EA91930-66BC-4C41-B4F5-C31EB216F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18722" cy="10287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7" name="Freeform: Shape 16">
            <a:extLst>
              <a:ext uri="{FF2B5EF4-FFF2-40B4-BE49-F238E27FC236}">
                <a16:creationId xmlns:a16="http://schemas.microsoft.com/office/drawing/2014/main" id="{6313CF8F-B436-401E-9575-DE0F8E8B5B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05005" cy="10287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991C1BE3-1B10-BE51-670C-67533A273E7C}"/>
              </a:ext>
            </a:extLst>
          </p:cNvPr>
          <p:cNvSpPr txBox="1">
            <a:spLocks/>
          </p:cNvSpPr>
          <p:nvPr/>
        </p:nvSpPr>
        <p:spPr>
          <a:xfrm>
            <a:off x="672084" y="1021557"/>
            <a:ext cx="4206756" cy="19883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3900" kern="1200">
                <a:solidFill>
                  <a:schemeClr val="tx1"/>
                </a:solidFill>
                <a:latin typeface="+mj-lt"/>
                <a:ea typeface="+mj-ea"/>
                <a:cs typeface="+mj-cs"/>
              </a:rPr>
              <a:t>London Utility Commission - $2 Million Betterment</a:t>
            </a:r>
          </a:p>
        </p:txBody>
      </p:sp>
      <p:sp>
        <p:nvSpPr>
          <p:cNvPr id="19" name="Rectangle 18">
            <a:extLst>
              <a:ext uri="{FF2B5EF4-FFF2-40B4-BE49-F238E27FC236}">
                <a16:creationId xmlns:a16="http://schemas.microsoft.com/office/drawing/2014/main" id="{2A38CFE9-C30A-4551-ACCB-D5808FBC39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25300"/>
            <a:ext cx="192024" cy="9808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Rectangle 20">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8368" y="3134911"/>
            <a:ext cx="4251960" cy="27432"/>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6FBB820B-C56D-A856-6F2B-3EE7F70EDC3F}"/>
              </a:ext>
            </a:extLst>
          </p:cNvPr>
          <p:cNvSpPr/>
          <p:nvPr/>
        </p:nvSpPr>
        <p:spPr>
          <a:xfrm>
            <a:off x="672084" y="3387256"/>
            <a:ext cx="4206756" cy="5878188"/>
          </a:xfrm>
          <a:prstGeom prst="rect">
            <a:avLst/>
          </a:prstGeom>
        </p:spPr>
        <p:txBody>
          <a:bodyPr vert="horz" lIns="91440" tIns="45720" rIns="91440" bIns="45720" rtlCol="0">
            <a:normAutofit/>
          </a:bodyPr>
          <a:lstStyle/>
          <a:p>
            <a:pPr marL="285750" indent="-228600" eaLnBrk="1" hangingPunct="1">
              <a:lnSpc>
                <a:spcPct val="90000"/>
              </a:lnSpc>
              <a:spcAft>
                <a:spcPts val="600"/>
              </a:spcAft>
              <a:buFont typeface="Arial" panose="020B0604020202020204" pitchFamily="34" charset="0"/>
              <a:buChar char="•"/>
            </a:pPr>
            <a:endParaRPr lang="en-US" sz="2700" dirty="0">
              <a:latin typeface="+mn-lt"/>
            </a:endParaRPr>
          </a:p>
          <a:p>
            <a:pPr marL="285750" indent="-228600" eaLnBrk="1" hangingPunct="1">
              <a:lnSpc>
                <a:spcPct val="90000"/>
              </a:lnSpc>
              <a:spcAft>
                <a:spcPts val="600"/>
              </a:spcAft>
              <a:buFont typeface="Arial" panose="020B0604020202020204" pitchFamily="34" charset="0"/>
              <a:buChar char="•"/>
            </a:pPr>
            <a:r>
              <a:rPr lang="en-US" sz="2700" dirty="0">
                <a:latin typeface="+mn-lt"/>
              </a:rPr>
              <a:t>$2 million Betterments – this took a village to work out.  </a:t>
            </a:r>
          </a:p>
          <a:p>
            <a:pPr marL="285750" indent="-228600" eaLnBrk="1" hangingPunct="1">
              <a:lnSpc>
                <a:spcPct val="90000"/>
              </a:lnSpc>
              <a:spcAft>
                <a:spcPts val="600"/>
              </a:spcAft>
              <a:buFont typeface="Arial" panose="020B0604020202020204" pitchFamily="34" charset="0"/>
              <a:buChar char="•"/>
            </a:pPr>
            <a:r>
              <a:rPr lang="en-US" sz="2700" dirty="0">
                <a:latin typeface="+mn-lt"/>
              </a:rPr>
              <a:t>Engineering agreement. </a:t>
            </a:r>
          </a:p>
          <a:p>
            <a:pPr marL="285750" indent="-228600" eaLnBrk="1" hangingPunct="1">
              <a:lnSpc>
                <a:spcPct val="90000"/>
              </a:lnSpc>
              <a:spcAft>
                <a:spcPts val="600"/>
              </a:spcAft>
              <a:buFont typeface="Arial" panose="020B0604020202020204" pitchFamily="34" charset="0"/>
              <a:buChar char="•"/>
            </a:pPr>
            <a:r>
              <a:rPr lang="en-US" sz="2700" dirty="0">
                <a:latin typeface="+mn-lt"/>
              </a:rPr>
              <a:t>Involved CO Utilities </a:t>
            </a:r>
          </a:p>
          <a:p>
            <a:pPr marL="285750" indent="-228600" eaLnBrk="1" hangingPunct="1">
              <a:lnSpc>
                <a:spcPct val="90000"/>
              </a:lnSpc>
              <a:spcAft>
                <a:spcPts val="600"/>
              </a:spcAft>
              <a:buFont typeface="Arial" panose="020B0604020202020204" pitchFamily="34" charset="0"/>
              <a:buChar char="•"/>
            </a:pPr>
            <a:r>
              <a:rPr lang="en-US" sz="2700" dirty="0">
                <a:latin typeface="+mn-lt"/>
              </a:rPr>
              <a:t>Is the Pump Station a betterment?</a:t>
            </a:r>
          </a:p>
        </p:txBody>
      </p:sp>
      <p:pic>
        <p:nvPicPr>
          <p:cNvPr id="4" name="Picture 3">
            <a:extLst>
              <a:ext uri="{FF2B5EF4-FFF2-40B4-BE49-F238E27FC236}">
                <a16:creationId xmlns:a16="http://schemas.microsoft.com/office/drawing/2014/main" id="{A3D8A446-8156-EFDB-7B90-33CBDC588D94}"/>
              </a:ext>
            </a:extLst>
          </p:cNvPr>
          <p:cNvPicPr>
            <a:picLocks noChangeAspect="1"/>
          </p:cNvPicPr>
          <p:nvPr/>
        </p:nvPicPr>
        <p:blipFill>
          <a:blip r:embed="rId5">
            <a:extLst>
              <a:ext uri="{28A0092B-C50C-407E-A947-70E740481C1C}">
                <a14:useLocalDpi xmlns:a14="http://schemas.microsoft.com/office/drawing/2010/main" val="0"/>
              </a:ext>
            </a:extLst>
          </a:blip>
          <a:srcRect l="68412" r="17274" b="30332"/>
          <a:stretch>
            <a:fillRect/>
          </a:stretch>
        </p:blipFill>
        <p:spPr>
          <a:xfrm>
            <a:off x="16139572" y="3090737"/>
            <a:ext cx="2209800" cy="7170568"/>
          </a:xfrm>
          <a:prstGeom prst="rect">
            <a:avLst/>
          </a:prstGeom>
        </p:spPr>
      </p:pic>
    </p:spTree>
    <p:extLst>
      <p:ext uri="{BB962C8B-B14F-4D97-AF65-F5344CB8AC3E}">
        <p14:creationId xmlns:p14="http://schemas.microsoft.com/office/powerpoint/2010/main" val="21742998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04A28-E0FB-0E66-A29A-FDAC2A3EFE2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CC80A22-608E-D83C-4848-351D9B9076F8}"/>
              </a:ext>
            </a:extLst>
          </p:cNvPr>
          <p:cNvPicPr>
            <a:picLocks noChangeAspect="1"/>
          </p:cNvPicPr>
          <p:nvPr/>
        </p:nvPicPr>
        <p:blipFill>
          <a:blip r:embed="rId3"/>
          <a:stretch>
            <a:fillRect/>
          </a:stretch>
        </p:blipFill>
        <p:spPr>
          <a:xfrm>
            <a:off x="5804421" y="435076"/>
            <a:ext cx="12573000" cy="8039100"/>
          </a:xfrm>
          <a:prstGeom prst="rect">
            <a:avLst/>
          </a:prstGeom>
        </p:spPr>
      </p:pic>
      <p:sp>
        <p:nvSpPr>
          <p:cNvPr id="7" name="Title 7">
            <a:extLst>
              <a:ext uri="{FF2B5EF4-FFF2-40B4-BE49-F238E27FC236}">
                <a16:creationId xmlns:a16="http://schemas.microsoft.com/office/drawing/2014/main" id="{C67CDD92-BD79-9502-3B74-F074B40F607B}"/>
              </a:ext>
            </a:extLst>
          </p:cNvPr>
          <p:cNvSpPr txBox="1">
            <a:spLocks/>
          </p:cNvSpPr>
          <p:nvPr/>
        </p:nvSpPr>
        <p:spPr>
          <a:xfrm>
            <a:off x="1882588" y="8301103"/>
            <a:ext cx="14522823" cy="1109820"/>
          </a:xfrm>
          <a:prstGeom prst="rect">
            <a:avLst/>
          </a:prstGeom>
        </p:spPr>
        <p:txBody>
          <a:bodyPr vert="horz" lIns="91440" tIns="45720" rIns="91440" bIns="45720" rtlCol="0" anchor="b">
            <a:normAutofit/>
          </a:bodyPr>
          <a:lst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a:lnSpc>
                <a:spcPct val="90000"/>
              </a:lnSpc>
              <a:spcAft>
                <a:spcPts val="600"/>
              </a:spcAft>
            </a:pPr>
            <a:r>
              <a:rPr lang="en-US" sz="5400" dirty="0">
                <a:solidFill>
                  <a:schemeClr val="tx1">
                    <a:lumMod val="85000"/>
                    <a:lumOff val="15000"/>
                  </a:schemeClr>
                </a:solidFill>
              </a:rPr>
              <a:t>Windstream Agreement</a:t>
            </a:r>
          </a:p>
        </p:txBody>
      </p:sp>
      <p:pic>
        <p:nvPicPr>
          <p:cNvPr id="9" name="object 3">
            <a:extLst>
              <a:ext uri="{FF2B5EF4-FFF2-40B4-BE49-F238E27FC236}">
                <a16:creationId xmlns:a16="http://schemas.microsoft.com/office/drawing/2014/main" id="{0252A5DF-3C80-D103-B5C8-EDE2691AC4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object 4">
            <a:extLst>
              <a:ext uri="{FF2B5EF4-FFF2-40B4-BE49-F238E27FC236}">
                <a16:creationId xmlns:a16="http://schemas.microsoft.com/office/drawing/2014/main" id="{C140FDA5-E240-B769-EE79-FD65A7D1D2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363D70A1-D6A8-F9D5-887A-CF3C3F5A6010}"/>
              </a:ext>
            </a:extLst>
          </p:cNvPr>
          <p:cNvPicPr>
            <a:picLocks noChangeAspect="1"/>
          </p:cNvPicPr>
          <p:nvPr/>
        </p:nvPicPr>
        <p:blipFill>
          <a:blip r:embed="rId6"/>
          <a:stretch>
            <a:fillRect/>
          </a:stretch>
        </p:blipFill>
        <p:spPr>
          <a:xfrm>
            <a:off x="1560700" y="447554"/>
            <a:ext cx="9029700" cy="7581900"/>
          </a:xfrm>
          <a:prstGeom prst="rect">
            <a:avLst/>
          </a:prstGeom>
        </p:spPr>
      </p:pic>
    </p:spTree>
    <p:extLst>
      <p:ext uri="{BB962C8B-B14F-4D97-AF65-F5344CB8AC3E}">
        <p14:creationId xmlns:p14="http://schemas.microsoft.com/office/powerpoint/2010/main" val="2929040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152B7B-4958-01B7-41B9-C68613AE2EC5}"/>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E73BBE33-B533-4661-8A6A-6BD8D05EB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342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1">
            <a:extLst>
              <a:ext uri="{FF2B5EF4-FFF2-40B4-BE49-F238E27FC236}">
                <a16:creationId xmlns:a16="http://schemas.microsoft.com/office/drawing/2014/main" id="{D0F8E953-B01A-BD87-3787-41D4E2DE1A51}"/>
              </a:ext>
            </a:extLst>
          </p:cNvPr>
          <p:cNvSpPr txBox="1">
            <a:spLocks/>
          </p:cNvSpPr>
          <p:nvPr/>
        </p:nvSpPr>
        <p:spPr>
          <a:xfrm>
            <a:off x="838779" y="4231160"/>
            <a:ext cx="5035738" cy="417892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6600" kern="1200" dirty="0">
                <a:solidFill>
                  <a:schemeClr val="tx1"/>
                </a:solidFill>
                <a:latin typeface="+mj-lt"/>
                <a:ea typeface="+mj-ea"/>
                <a:cs typeface="+mj-cs"/>
              </a:rPr>
              <a:t>Laurel County Water District #2 (LCWD#2)</a:t>
            </a:r>
          </a:p>
        </p:txBody>
      </p:sp>
      <p:pic>
        <p:nvPicPr>
          <p:cNvPr id="13" name="Picture 12">
            <a:extLst>
              <a:ext uri="{FF2B5EF4-FFF2-40B4-BE49-F238E27FC236}">
                <a16:creationId xmlns:a16="http://schemas.microsoft.com/office/drawing/2014/main" id="{9BC0850C-A6AF-50EB-D2D3-41DA90E5B35D}"/>
              </a:ext>
            </a:extLst>
          </p:cNvPr>
          <p:cNvPicPr>
            <a:picLocks noChangeAspect="1"/>
          </p:cNvPicPr>
          <p:nvPr/>
        </p:nvPicPr>
        <p:blipFill>
          <a:blip r:embed="rId3"/>
          <a:srcRect t="11726" r="4" b="7106"/>
          <a:stretch>
            <a:fillRect/>
          </a:stretch>
        </p:blipFill>
        <p:spPr>
          <a:xfrm>
            <a:off x="6986014" y="-3"/>
            <a:ext cx="4118649" cy="3343135"/>
          </a:xfrm>
          <a:prstGeom prst="rect">
            <a:avLst/>
          </a:prstGeom>
        </p:spPr>
      </p:pic>
      <p:pic>
        <p:nvPicPr>
          <p:cNvPr id="15" name="Picture 14">
            <a:extLst>
              <a:ext uri="{FF2B5EF4-FFF2-40B4-BE49-F238E27FC236}">
                <a16:creationId xmlns:a16="http://schemas.microsoft.com/office/drawing/2014/main" id="{9E62FBCD-4076-0F4E-8F35-1B3314BE8F4E}"/>
              </a:ext>
            </a:extLst>
          </p:cNvPr>
          <p:cNvPicPr>
            <a:picLocks noChangeAspect="1"/>
          </p:cNvPicPr>
          <p:nvPr/>
        </p:nvPicPr>
        <p:blipFill>
          <a:blip r:embed="rId4"/>
          <a:srcRect r="-1" b="1940"/>
          <a:stretch>
            <a:fillRect/>
          </a:stretch>
        </p:blipFill>
        <p:spPr>
          <a:xfrm>
            <a:off x="6986014" y="3600711"/>
            <a:ext cx="4113237" cy="3085564"/>
          </a:xfrm>
          <a:prstGeom prst="rect">
            <a:avLst/>
          </a:prstGeom>
        </p:spPr>
      </p:pic>
      <p:pic>
        <p:nvPicPr>
          <p:cNvPr id="7" name="Picture 6">
            <a:extLst>
              <a:ext uri="{FF2B5EF4-FFF2-40B4-BE49-F238E27FC236}">
                <a16:creationId xmlns:a16="http://schemas.microsoft.com/office/drawing/2014/main" id="{EFACD6A4-C68B-9CBA-64C0-608463582AD0}"/>
              </a:ext>
            </a:extLst>
          </p:cNvPr>
          <p:cNvPicPr>
            <a:picLocks noChangeAspect="1"/>
          </p:cNvPicPr>
          <p:nvPr/>
        </p:nvPicPr>
        <p:blipFill>
          <a:blip r:embed="rId5"/>
          <a:srcRect r="8414" b="1"/>
          <a:stretch>
            <a:fillRect/>
          </a:stretch>
        </p:blipFill>
        <p:spPr>
          <a:xfrm>
            <a:off x="11355847" y="10"/>
            <a:ext cx="6921003" cy="5006313"/>
          </a:xfrm>
          <a:prstGeom prst="rect">
            <a:avLst/>
          </a:prstGeom>
        </p:spPr>
      </p:pic>
      <p:pic>
        <p:nvPicPr>
          <p:cNvPr id="9" name="Picture 8">
            <a:extLst>
              <a:ext uri="{FF2B5EF4-FFF2-40B4-BE49-F238E27FC236}">
                <a16:creationId xmlns:a16="http://schemas.microsoft.com/office/drawing/2014/main" id="{EA9C7293-215C-3D90-44EB-1B9657D8673C}"/>
              </a:ext>
            </a:extLst>
          </p:cNvPr>
          <p:cNvPicPr>
            <a:picLocks noChangeAspect="1"/>
          </p:cNvPicPr>
          <p:nvPr/>
        </p:nvPicPr>
        <p:blipFill>
          <a:blip r:embed="rId6"/>
          <a:srcRect r="-1" b="21669"/>
          <a:stretch>
            <a:fillRect/>
          </a:stretch>
        </p:blipFill>
        <p:spPr>
          <a:xfrm>
            <a:off x="6980440" y="6943854"/>
            <a:ext cx="4118646" cy="3343146"/>
          </a:xfrm>
          <a:prstGeom prst="rect">
            <a:avLst/>
          </a:prstGeom>
        </p:spPr>
      </p:pic>
      <p:pic>
        <p:nvPicPr>
          <p:cNvPr id="11" name="Picture 10">
            <a:extLst>
              <a:ext uri="{FF2B5EF4-FFF2-40B4-BE49-F238E27FC236}">
                <a16:creationId xmlns:a16="http://schemas.microsoft.com/office/drawing/2014/main" id="{A7BDE8A1-C8A8-E853-1B20-04F1610F4BF1}"/>
              </a:ext>
            </a:extLst>
          </p:cNvPr>
          <p:cNvPicPr>
            <a:picLocks noChangeAspect="1"/>
          </p:cNvPicPr>
          <p:nvPr/>
        </p:nvPicPr>
        <p:blipFill>
          <a:blip r:embed="rId7"/>
          <a:srcRect r="3" b="10676"/>
          <a:stretch>
            <a:fillRect/>
          </a:stretch>
        </p:blipFill>
        <p:spPr>
          <a:xfrm>
            <a:off x="11355847" y="5263896"/>
            <a:ext cx="6921003" cy="5023102"/>
          </a:xfrm>
          <a:prstGeom prst="rect">
            <a:avLst/>
          </a:prstGeom>
        </p:spPr>
      </p:pic>
      <p:grpSp>
        <p:nvGrpSpPr>
          <p:cNvPr id="2" name="object 2">
            <a:extLst>
              <a:ext uri="{FF2B5EF4-FFF2-40B4-BE49-F238E27FC236}">
                <a16:creationId xmlns:a16="http://schemas.microsoft.com/office/drawing/2014/main" id="{4D7822AF-FD50-A947-522C-50F661D3C76D}"/>
              </a:ext>
            </a:extLst>
          </p:cNvPr>
          <p:cNvGrpSpPr>
            <a:grpSpLocks/>
          </p:cNvGrpSpPr>
          <p:nvPr/>
        </p:nvGrpSpPr>
        <p:grpSpPr bwMode="auto">
          <a:xfrm>
            <a:off x="0" y="0"/>
            <a:ext cx="6713538" cy="5448300"/>
            <a:chOff x="0" y="0"/>
            <a:chExt cx="7421880" cy="6022975"/>
          </a:xfrm>
        </p:grpSpPr>
        <p:pic>
          <p:nvPicPr>
            <p:cNvPr id="6" name="object 3">
              <a:extLst>
                <a:ext uri="{FF2B5EF4-FFF2-40B4-BE49-F238E27FC236}">
                  <a16:creationId xmlns:a16="http://schemas.microsoft.com/office/drawing/2014/main" id="{0F4EFE9E-1521-9ABC-D392-86F94F92A69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ject 4">
              <a:extLst>
                <a:ext uri="{FF2B5EF4-FFF2-40B4-BE49-F238E27FC236}">
                  <a16:creationId xmlns:a16="http://schemas.microsoft.com/office/drawing/2014/main" id="{5B3506CD-9FE0-69A1-7B76-840F8EC26F9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 name="Picture 4">
            <a:extLst>
              <a:ext uri="{FF2B5EF4-FFF2-40B4-BE49-F238E27FC236}">
                <a16:creationId xmlns:a16="http://schemas.microsoft.com/office/drawing/2014/main" id="{A68B40ED-DB10-8DF2-BCE2-2C958AF0DECF}"/>
              </a:ext>
            </a:extLst>
          </p:cNvPr>
          <p:cNvPicPr>
            <a:picLocks noChangeAspect="1"/>
          </p:cNvPicPr>
          <p:nvPr/>
        </p:nvPicPr>
        <p:blipFill>
          <a:blip r:embed="rId10">
            <a:extLst>
              <a:ext uri="{28A0092B-C50C-407E-A947-70E740481C1C}">
                <a14:useLocalDpi xmlns:a14="http://schemas.microsoft.com/office/drawing/2010/main" val="0"/>
              </a:ext>
            </a:extLst>
          </a:blip>
          <a:srcRect l="2592" r="10001"/>
          <a:stretch>
            <a:fillRect/>
          </a:stretch>
        </p:blipFill>
        <p:spPr>
          <a:xfrm rot="5400000">
            <a:off x="2234288" y="356513"/>
            <a:ext cx="5023102" cy="4310077"/>
          </a:xfrm>
          <a:prstGeom prst="rect">
            <a:avLst/>
          </a:prstGeom>
        </p:spPr>
      </p:pic>
    </p:spTree>
    <p:extLst>
      <p:ext uri="{BB962C8B-B14F-4D97-AF65-F5344CB8AC3E}">
        <p14:creationId xmlns:p14="http://schemas.microsoft.com/office/powerpoint/2010/main" val="2535924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2FD1D0-4BA2-770D-FA71-F9391B3D5E5F}"/>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3062723-6941-4ABE-8146-AC6FA530BA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5" name="Rectangle 24">
            <a:extLst>
              <a:ext uri="{FF2B5EF4-FFF2-40B4-BE49-F238E27FC236}">
                <a16:creationId xmlns:a16="http://schemas.microsoft.com/office/drawing/2014/main" id="{917859B3-4C91-478D-929D-BB6433F90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1624" y="6328357"/>
            <a:ext cx="16751170" cy="3133976"/>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BA3A44B6-A148-0881-C5E7-36A89E93382E}"/>
              </a:ext>
            </a:extLst>
          </p:cNvPr>
          <p:cNvSpPr txBox="1">
            <a:spLocks/>
          </p:cNvSpPr>
          <p:nvPr/>
        </p:nvSpPr>
        <p:spPr>
          <a:xfrm>
            <a:off x="1257300" y="6660903"/>
            <a:ext cx="4640580" cy="24688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3900" kern="1200" dirty="0">
                <a:solidFill>
                  <a:schemeClr val="tx1"/>
                </a:solidFill>
                <a:latin typeface="+mj-lt"/>
                <a:ea typeface="+mj-ea"/>
                <a:cs typeface="+mj-cs"/>
              </a:rPr>
              <a:t>Laurel County Schools – No Experience with KYTC Process </a:t>
            </a:r>
          </a:p>
        </p:txBody>
      </p:sp>
      <p:pic>
        <p:nvPicPr>
          <p:cNvPr id="13" name="Picture 12">
            <a:extLst>
              <a:ext uri="{FF2B5EF4-FFF2-40B4-BE49-F238E27FC236}">
                <a16:creationId xmlns:a16="http://schemas.microsoft.com/office/drawing/2014/main" id="{B00E54D1-FD4E-FD8E-E199-587E131D478E}"/>
              </a:ext>
            </a:extLst>
          </p:cNvPr>
          <p:cNvPicPr>
            <a:picLocks noChangeAspect="1"/>
          </p:cNvPicPr>
          <p:nvPr/>
        </p:nvPicPr>
        <p:blipFill>
          <a:blip r:embed="rId3"/>
          <a:srcRect l="10041" r="43201" b="-1"/>
          <a:stretch>
            <a:fillRect/>
          </a:stretch>
        </p:blipFill>
        <p:spPr>
          <a:xfrm>
            <a:off x="9141749" y="19311"/>
            <a:ext cx="4389100" cy="6007607"/>
          </a:xfrm>
          <a:prstGeom prst="rect">
            <a:avLst/>
          </a:prstGeom>
        </p:spPr>
      </p:pic>
      <p:pic>
        <p:nvPicPr>
          <p:cNvPr id="18" name="Picture 17">
            <a:extLst>
              <a:ext uri="{FF2B5EF4-FFF2-40B4-BE49-F238E27FC236}">
                <a16:creationId xmlns:a16="http://schemas.microsoft.com/office/drawing/2014/main" id="{84EAE275-EBC7-D2CC-A05C-4AC9C15D65DE}"/>
              </a:ext>
            </a:extLst>
          </p:cNvPr>
          <p:cNvPicPr>
            <a:picLocks noChangeAspect="1"/>
          </p:cNvPicPr>
          <p:nvPr/>
        </p:nvPicPr>
        <p:blipFill>
          <a:blip r:embed="rId4">
            <a:extLst>
              <a:ext uri="{28A0092B-C50C-407E-A947-70E740481C1C}">
                <a14:useLocalDpi xmlns:a14="http://schemas.microsoft.com/office/drawing/2010/main" val="0"/>
              </a:ext>
            </a:extLst>
          </a:blip>
          <a:srcRect l="2283"/>
          <a:stretch>
            <a:fillRect/>
          </a:stretch>
        </p:blipFill>
        <p:spPr>
          <a:xfrm>
            <a:off x="4616230" y="12"/>
            <a:ext cx="4402836" cy="6007600"/>
          </a:xfrm>
          <a:prstGeom prst="rect">
            <a:avLst/>
          </a:prstGeom>
        </p:spPr>
      </p:pic>
      <p:pic>
        <p:nvPicPr>
          <p:cNvPr id="7" name="Picture 6">
            <a:extLst>
              <a:ext uri="{FF2B5EF4-FFF2-40B4-BE49-F238E27FC236}">
                <a16:creationId xmlns:a16="http://schemas.microsoft.com/office/drawing/2014/main" id="{F708A37A-2CDA-D0B2-659C-43EE1B7215AB}"/>
              </a:ext>
            </a:extLst>
          </p:cNvPr>
          <p:cNvPicPr>
            <a:picLocks noChangeAspect="1"/>
          </p:cNvPicPr>
          <p:nvPr/>
        </p:nvPicPr>
        <p:blipFill>
          <a:blip r:embed="rId5"/>
          <a:srcRect l="8726" r="22016" b="-1"/>
          <a:stretch>
            <a:fillRect/>
          </a:stretch>
        </p:blipFill>
        <p:spPr>
          <a:xfrm>
            <a:off x="-18237" y="19311"/>
            <a:ext cx="4402836" cy="6007607"/>
          </a:xfrm>
          <a:prstGeom prst="rect">
            <a:avLst/>
          </a:prstGeom>
        </p:spPr>
      </p:pic>
      <p:pic>
        <p:nvPicPr>
          <p:cNvPr id="15" name="Picture 14">
            <a:extLst>
              <a:ext uri="{FF2B5EF4-FFF2-40B4-BE49-F238E27FC236}">
                <a16:creationId xmlns:a16="http://schemas.microsoft.com/office/drawing/2014/main" id="{F838E131-5F1A-BE46-4D55-0F2DE77EE247}"/>
              </a:ext>
            </a:extLst>
          </p:cNvPr>
          <p:cNvPicPr>
            <a:picLocks noChangeAspect="1"/>
          </p:cNvPicPr>
          <p:nvPr/>
        </p:nvPicPr>
        <p:blipFill>
          <a:blip r:embed="rId6">
            <a:extLst>
              <a:ext uri="{28A0092B-C50C-407E-A947-70E740481C1C}">
                <a14:useLocalDpi xmlns:a14="http://schemas.microsoft.com/office/drawing/2010/main" val="0"/>
              </a:ext>
            </a:extLst>
          </a:blip>
          <a:srcRect r="2283"/>
          <a:stretch>
            <a:fillRect/>
          </a:stretch>
        </p:blipFill>
        <p:spPr>
          <a:xfrm>
            <a:off x="13885164" y="-13"/>
            <a:ext cx="4402836" cy="6007607"/>
          </a:xfrm>
          <a:prstGeom prst="rect">
            <a:avLst/>
          </a:prstGeom>
        </p:spPr>
      </p:pic>
      <p:sp>
        <p:nvSpPr>
          <p:cNvPr id="27" name="Rectangle 26">
            <a:extLst>
              <a:ext uri="{FF2B5EF4-FFF2-40B4-BE49-F238E27FC236}">
                <a16:creationId xmlns:a16="http://schemas.microsoft.com/office/drawing/2014/main" id="{6283FBD2-A663-469F-855C-06D86E3C11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5612" y="7367278"/>
            <a:ext cx="192024" cy="10561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8A1279FC-7441-4E55-B082-2774E6316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116830" y="7881627"/>
            <a:ext cx="2194560" cy="27432"/>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9DFE6DFE-D921-6D95-8195-206D43349324}"/>
              </a:ext>
            </a:extLst>
          </p:cNvPr>
          <p:cNvSpPr/>
          <p:nvPr/>
        </p:nvSpPr>
        <p:spPr>
          <a:xfrm>
            <a:off x="6570399" y="6660903"/>
            <a:ext cx="10656282" cy="3606786"/>
          </a:xfrm>
          <a:prstGeom prst="rect">
            <a:avLst/>
          </a:prstGeom>
        </p:spPr>
        <p:txBody>
          <a:bodyPr vert="horz" lIns="91440" tIns="45720" rIns="91440" bIns="45720" rtlCol="0" anchor="ctr">
            <a:normAutofit/>
          </a:bodyPr>
          <a:lstStyle/>
          <a:p>
            <a:pPr indent="-228600" eaLnBrk="1" hangingPunct="1">
              <a:lnSpc>
                <a:spcPct val="90000"/>
              </a:lnSpc>
              <a:spcAft>
                <a:spcPts val="600"/>
              </a:spcAft>
              <a:buFont typeface="Arial" panose="020B0604020202020204" pitchFamily="34" charset="0"/>
              <a:buChar char="•"/>
            </a:pPr>
            <a:r>
              <a:rPr lang="en-US" sz="2300" dirty="0">
                <a:latin typeface="+mn-lt"/>
              </a:rPr>
              <a:t>September 2025 – Executed Agreement</a:t>
            </a:r>
          </a:p>
          <a:p>
            <a:pPr marL="285750" indent="-228600" eaLnBrk="1" hangingPunct="1">
              <a:lnSpc>
                <a:spcPct val="90000"/>
              </a:lnSpc>
              <a:spcAft>
                <a:spcPts val="600"/>
              </a:spcAft>
              <a:buFont typeface="Arial" panose="020B0604020202020204" pitchFamily="34" charset="0"/>
              <a:buChar char="•"/>
            </a:pPr>
            <a:r>
              <a:rPr lang="en-US" sz="2300" dirty="0">
                <a:latin typeface="+mn-lt"/>
              </a:rPr>
              <a:t>For Only Along US 25 (red)</a:t>
            </a:r>
          </a:p>
          <a:p>
            <a:pPr indent="-228600" eaLnBrk="1" hangingPunct="1">
              <a:lnSpc>
                <a:spcPct val="90000"/>
              </a:lnSpc>
              <a:spcAft>
                <a:spcPts val="600"/>
              </a:spcAft>
              <a:buFont typeface="Arial" panose="020B0604020202020204" pitchFamily="34" charset="0"/>
              <a:buChar char="•"/>
            </a:pPr>
            <a:r>
              <a:rPr lang="en-US" sz="2300" dirty="0">
                <a:latin typeface="+mn-lt"/>
              </a:rPr>
              <a:t>August 2026 -  CO#1 (purple)</a:t>
            </a:r>
          </a:p>
          <a:p>
            <a:pPr marL="285750" indent="-228600" eaLnBrk="1" hangingPunct="1">
              <a:lnSpc>
                <a:spcPct val="90000"/>
              </a:lnSpc>
              <a:spcAft>
                <a:spcPts val="600"/>
              </a:spcAft>
              <a:buFont typeface="Arial" panose="020B0604020202020204" pitchFamily="34" charset="0"/>
              <a:buChar char="•"/>
            </a:pPr>
            <a:r>
              <a:rPr lang="en-US" sz="2300" dirty="0">
                <a:latin typeface="+mn-lt"/>
              </a:rPr>
              <a:t>Required August Onsite Meeting</a:t>
            </a:r>
          </a:p>
          <a:p>
            <a:pPr marL="285750" indent="-228600" eaLnBrk="1" hangingPunct="1">
              <a:lnSpc>
                <a:spcPct val="90000"/>
              </a:lnSpc>
              <a:spcAft>
                <a:spcPts val="600"/>
              </a:spcAft>
              <a:buFont typeface="Arial" panose="020B0604020202020204" pitchFamily="34" charset="0"/>
              <a:buChar char="•"/>
            </a:pPr>
            <a:r>
              <a:rPr lang="en-US" sz="2300" dirty="0">
                <a:latin typeface="+mn-lt"/>
              </a:rPr>
              <a:t>Establish Line Order on Poles along KY 229</a:t>
            </a:r>
          </a:p>
          <a:p>
            <a:pPr marL="285750" indent="-228600" eaLnBrk="1" hangingPunct="1">
              <a:lnSpc>
                <a:spcPct val="90000"/>
              </a:lnSpc>
              <a:spcAft>
                <a:spcPts val="600"/>
              </a:spcAft>
              <a:buFont typeface="Arial" panose="020B0604020202020204" pitchFamily="34" charset="0"/>
              <a:buChar char="•"/>
            </a:pPr>
            <a:r>
              <a:rPr lang="en-US" sz="2300" dirty="0">
                <a:latin typeface="+mn-lt"/>
              </a:rPr>
              <a:t>Establish Locations for 4 New Poles</a:t>
            </a:r>
          </a:p>
          <a:p>
            <a:pPr marL="285750" indent="-228600" eaLnBrk="1" hangingPunct="1">
              <a:lnSpc>
                <a:spcPct val="90000"/>
              </a:lnSpc>
              <a:spcAft>
                <a:spcPts val="600"/>
              </a:spcAft>
              <a:buFont typeface="Arial" panose="020B0604020202020204" pitchFamily="34" charset="0"/>
              <a:buChar char="•"/>
            </a:pPr>
            <a:endParaRPr lang="en-US" sz="2300" dirty="0">
              <a:latin typeface="+mn-lt"/>
            </a:endParaRPr>
          </a:p>
          <a:p>
            <a:pPr marL="285750" indent="-228600" eaLnBrk="1" hangingPunct="1">
              <a:lnSpc>
                <a:spcPct val="90000"/>
              </a:lnSpc>
              <a:spcAft>
                <a:spcPts val="600"/>
              </a:spcAft>
              <a:buFont typeface="Arial" panose="020B0604020202020204" pitchFamily="34" charset="0"/>
              <a:buChar char="•"/>
            </a:pPr>
            <a:endParaRPr lang="en-US" sz="2300" dirty="0">
              <a:latin typeface="+mn-lt"/>
            </a:endParaRPr>
          </a:p>
          <a:p>
            <a:pPr marL="285750" indent="-228600" eaLnBrk="1" hangingPunct="1">
              <a:lnSpc>
                <a:spcPct val="90000"/>
              </a:lnSpc>
              <a:spcAft>
                <a:spcPts val="600"/>
              </a:spcAft>
              <a:buFont typeface="Arial" panose="020B0604020202020204" pitchFamily="34" charset="0"/>
              <a:buChar char="•"/>
            </a:pPr>
            <a:endParaRPr lang="en-US" sz="2300" dirty="0">
              <a:latin typeface="+mn-lt"/>
            </a:endParaRPr>
          </a:p>
        </p:txBody>
      </p:sp>
      <p:sp>
        <p:nvSpPr>
          <p:cNvPr id="2" name="Rectangle 1">
            <a:extLst>
              <a:ext uri="{FF2B5EF4-FFF2-40B4-BE49-F238E27FC236}">
                <a16:creationId xmlns:a16="http://schemas.microsoft.com/office/drawing/2014/main" id="{1DF5FF38-7A52-66ED-E005-A4CCB8804137}"/>
              </a:ext>
            </a:extLst>
          </p:cNvPr>
          <p:cNvSpPr/>
          <p:nvPr/>
        </p:nvSpPr>
        <p:spPr>
          <a:xfrm>
            <a:off x="4648200" y="1714500"/>
            <a:ext cx="7836408" cy="3048000"/>
          </a:xfrm>
          <a:prstGeom prst="rect">
            <a:avLst/>
          </a:prstGeom>
        </p:spPr>
        <p:txBody>
          <a:bodyPr vert="horz" lIns="91440" tIns="45720" rIns="91440" bIns="45720" rtlCol="0" anchor="t">
            <a:noAutofit/>
          </a:bodyPr>
          <a:lstStyle/>
          <a:p>
            <a:pPr marL="285750" indent="-285750">
              <a:buFont typeface="Arial" panose="020B0604020202020204" pitchFamily="34" charset="0"/>
              <a:buChar char="•"/>
            </a:pPr>
            <a:endParaRPr lang="en-US" sz="2400" dirty="0"/>
          </a:p>
        </p:txBody>
      </p:sp>
      <p:sp>
        <p:nvSpPr>
          <p:cNvPr id="9" name="Rectangle 8">
            <a:extLst>
              <a:ext uri="{FF2B5EF4-FFF2-40B4-BE49-F238E27FC236}">
                <a16:creationId xmlns:a16="http://schemas.microsoft.com/office/drawing/2014/main" id="{5CD9E02E-F40D-EC55-E14A-7EC7332D49CE}"/>
              </a:ext>
            </a:extLst>
          </p:cNvPr>
          <p:cNvSpPr/>
          <p:nvPr/>
        </p:nvSpPr>
        <p:spPr>
          <a:xfrm>
            <a:off x="685800" y="892293"/>
            <a:ext cx="7836408" cy="3084180"/>
          </a:xfrm>
          <a:prstGeom prst="rect">
            <a:avLst/>
          </a:prstGeom>
        </p:spPr>
        <p:txBody>
          <a:bodyPr vert="horz" lIns="91440" tIns="45720" rIns="91440" bIns="45720" rtlCol="0" anchor="t">
            <a:noAutofit/>
          </a:bodyPr>
          <a:lstStyle/>
          <a:p>
            <a:pPr marL="285750" indent="-285750">
              <a:spcAft>
                <a:spcPts val="600"/>
              </a:spcAft>
              <a:buFont typeface="Arial" panose="020B0604020202020204" pitchFamily="34" charset="0"/>
              <a:buChar char="•"/>
            </a:pPr>
            <a:endParaRPr lang="en-US" sz="2400"/>
          </a:p>
          <a:p>
            <a:pPr marL="285750" indent="-285750">
              <a:spcAft>
                <a:spcPts val="600"/>
              </a:spcAft>
              <a:buFont typeface="Arial" panose="020B0604020202020204" pitchFamily="34" charset="0"/>
              <a:buChar char="•"/>
            </a:pPr>
            <a:endParaRPr lang="en-US" sz="2400"/>
          </a:p>
        </p:txBody>
      </p:sp>
      <p:pic>
        <p:nvPicPr>
          <p:cNvPr id="3" name="object 3">
            <a:extLst>
              <a:ext uri="{FF2B5EF4-FFF2-40B4-BE49-F238E27FC236}">
                <a16:creationId xmlns:a16="http://schemas.microsoft.com/office/drawing/2014/main" id="{2BDEB78A-E6B7-6915-F854-8A4862AC3A7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9089364"/>
            <a:ext cx="6781578" cy="119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object 4">
            <a:extLst>
              <a:ext uri="{FF2B5EF4-FFF2-40B4-BE49-F238E27FC236}">
                <a16:creationId xmlns:a16="http://schemas.microsoft.com/office/drawing/2014/main" id="{4A99B73A-E707-20EA-C7CF-91C9AD08739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730229" y="7658100"/>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3161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F4045-B554-7041-9937-56419F16D89A}"/>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FEF39F7A-D30C-351B-B6BF-7F894512F082}"/>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7B9115A9-9FE6-AFE5-66A4-0184CFF431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E8A6C3E8-796B-3456-4829-A8002D4556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Rectangle 1">
            <a:extLst>
              <a:ext uri="{FF2B5EF4-FFF2-40B4-BE49-F238E27FC236}">
                <a16:creationId xmlns:a16="http://schemas.microsoft.com/office/drawing/2014/main" id="{C5631912-3A5C-1B55-21D7-AC294F42739D}"/>
              </a:ext>
            </a:extLst>
          </p:cNvPr>
          <p:cNvSpPr/>
          <p:nvPr/>
        </p:nvSpPr>
        <p:spPr>
          <a:xfrm>
            <a:off x="5377542" y="3162300"/>
            <a:ext cx="11843657" cy="6620928"/>
          </a:xfrm>
          <a:prstGeom prst="rect">
            <a:avLst/>
          </a:prstGeom>
        </p:spPr>
        <p:txBody>
          <a:bodyPr vert="horz" lIns="91440" tIns="45720" rIns="91440" bIns="45720" rtlCol="0" anchor="t">
            <a:noAutofit/>
          </a:bodyPr>
          <a:lstStyle/>
          <a:p>
            <a:pPr marL="0" marR="0">
              <a:lnSpc>
                <a:spcPct val="115000"/>
              </a:lnSpc>
              <a:spcAft>
                <a:spcPts val="800"/>
              </a:spcAft>
              <a:buNone/>
            </a:pPr>
            <a:r>
              <a:rPr lang="en-US" sz="3200" b="1" kern="0" dirty="0">
                <a:effectLst/>
                <a:latin typeface="Arial" panose="020B0604020202020204" pitchFamily="34" charset="0"/>
                <a:ea typeface="Times New Roman" panose="02020603050405020304" pitchFamily="18" charset="0"/>
                <a:cs typeface="Times New Roman" panose="02020603050405020304" pitchFamily="18" charset="0"/>
              </a:rPr>
              <a:t>Managing Chaos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anose="05050102010706020507" pitchFamily="18" charset="2"/>
              <a:buChar char=""/>
            </a:pPr>
            <a:r>
              <a:rPr lang="en-US" sz="3200" b="1" kern="0" dirty="0">
                <a:effectLst/>
                <a:latin typeface="Arial" panose="020B0604020202020204" pitchFamily="34" charset="0"/>
                <a:ea typeface="Times New Roman" panose="02020603050405020304" pitchFamily="18" charset="0"/>
                <a:cs typeface="Times New Roman" panose="02020603050405020304" pitchFamily="18" charset="0"/>
              </a:rPr>
              <a:t>The Lesson:</a:t>
            </a:r>
            <a:r>
              <a:rPr lang="en-US" sz="3200" kern="0" dirty="0">
                <a:effectLst/>
                <a:latin typeface="Arial" panose="020B0604020202020204" pitchFamily="34" charset="0"/>
                <a:ea typeface="Times New Roman" panose="02020603050405020304" pitchFamily="18" charset="0"/>
                <a:cs typeface="Times New Roman" panose="02020603050405020304" pitchFamily="18" charset="0"/>
              </a:rPr>
              <a:t> Billy Bob Thornton’s character, Tommy, lives in a constant state of pressure. Every episode is layered with overlapping crises: financial risk, workplace conflict, family strain, ethical dilemmas, and sheer exhaustion. There is rarely a clean resolution before the next problem arrives.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Font typeface="Symbol" panose="05050102010706020507" pitchFamily="18" charset="2"/>
              <a:buChar char=""/>
            </a:pPr>
            <a:r>
              <a:rPr lang="en-US" sz="3200" b="1" kern="0" dirty="0">
                <a:effectLst/>
                <a:latin typeface="Arial" panose="020B0604020202020204" pitchFamily="34" charset="0"/>
                <a:ea typeface="Times New Roman" panose="02020603050405020304" pitchFamily="18" charset="0"/>
                <a:cs typeface="Times New Roman" panose="02020603050405020304" pitchFamily="18" charset="0"/>
              </a:rPr>
              <a:t>PM Application:</a:t>
            </a:r>
            <a:r>
              <a:rPr lang="en-US" sz="3200" kern="0" dirty="0">
                <a:effectLst/>
                <a:latin typeface="Arial" panose="020B0604020202020204" pitchFamily="34" charset="0"/>
                <a:ea typeface="Times New Roman" panose="02020603050405020304" pitchFamily="18" charset="0"/>
                <a:cs typeface="Times New Roman" panose="02020603050405020304" pitchFamily="18" charset="0"/>
              </a:rPr>
              <a:t> What resonates is not that he handles everything perfectly. He does not. Physically, emotionally, and relationally, the toll is visible. But the show captures a reality many professionals recognize: leadership is often less about balance and more about navigation.</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Title 1">
            <a:extLst>
              <a:ext uri="{FF2B5EF4-FFF2-40B4-BE49-F238E27FC236}">
                <a16:creationId xmlns:a16="http://schemas.microsoft.com/office/drawing/2014/main" id="{6008170C-140A-1E3F-4830-E239361F36ED}"/>
              </a:ext>
            </a:extLst>
          </p:cNvPr>
          <p:cNvSpPr txBox="1">
            <a:spLocks/>
          </p:cNvSpPr>
          <p:nvPr/>
        </p:nvSpPr>
        <p:spPr>
          <a:xfrm>
            <a:off x="5410200" y="1333500"/>
            <a:ext cx="6713296" cy="126895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r>
              <a:rPr lang="en-US" dirty="0">
                <a:solidFill>
                  <a:schemeClr val="tx1"/>
                </a:solidFill>
              </a:rPr>
              <a:t>Landman Project Management Lessons </a:t>
            </a:r>
          </a:p>
        </p:txBody>
      </p:sp>
      <p:pic>
        <p:nvPicPr>
          <p:cNvPr id="7" name="Picture 6">
            <a:extLst>
              <a:ext uri="{FF2B5EF4-FFF2-40B4-BE49-F238E27FC236}">
                <a16:creationId xmlns:a16="http://schemas.microsoft.com/office/drawing/2014/main" id="{F2C462DC-E606-F7B5-4D21-45AB81DAE23A}"/>
              </a:ext>
            </a:extLst>
          </p:cNvPr>
          <p:cNvPicPr>
            <a:picLocks noChangeAspect="1"/>
          </p:cNvPicPr>
          <p:nvPr/>
        </p:nvPicPr>
        <p:blipFill>
          <a:blip r:embed="rId5">
            <a:extLst>
              <a:ext uri="{28A0092B-C50C-407E-A947-70E740481C1C}">
                <a14:useLocalDpi xmlns:a14="http://schemas.microsoft.com/office/drawing/2010/main" val="0"/>
              </a:ext>
            </a:extLst>
          </a:blip>
          <a:srcRect l="1249" t="16151" r="63732" b="27016"/>
          <a:stretch>
            <a:fillRect/>
          </a:stretch>
        </p:blipFill>
        <p:spPr>
          <a:xfrm>
            <a:off x="14904862" y="0"/>
            <a:ext cx="3383138" cy="3660445"/>
          </a:xfrm>
          <a:prstGeom prst="rect">
            <a:avLst/>
          </a:prstGeom>
        </p:spPr>
      </p:pic>
    </p:spTree>
    <p:extLst>
      <p:ext uri="{BB962C8B-B14F-4D97-AF65-F5344CB8AC3E}">
        <p14:creationId xmlns:p14="http://schemas.microsoft.com/office/powerpoint/2010/main" val="3250436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C6B4917-44EF-06DF-B2FE-0BADADFDBD0D}"/>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BF9A4721-0EEF-73B0-D28E-37A44F0B64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ED88998B-0A29-8CC5-C2FC-2C7C639254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19088" y="80941"/>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F6C18657-32ED-8277-0DC6-96F2601876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E72CF1FC-D69A-816C-63F5-534235F30396}"/>
              </a:ext>
            </a:extLst>
          </p:cNvPr>
          <p:cNvSpPr txBox="1">
            <a:spLocks/>
          </p:cNvSpPr>
          <p:nvPr/>
        </p:nvSpPr>
        <p:spPr>
          <a:xfrm>
            <a:off x="1233476" y="703511"/>
            <a:ext cx="7467600" cy="96415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3600" dirty="0">
                <a:solidFill>
                  <a:schemeClr val="tx1"/>
                </a:solidFill>
                <a:latin typeface="+mj-lt"/>
              </a:rPr>
              <a:t>HGC Funding = High Priority Project</a:t>
            </a:r>
          </a:p>
        </p:txBody>
      </p:sp>
      <p:pic>
        <p:nvPicPr>
          <p:cNvPr id="4" name="Picture 3">
            <a:extLst>
              <a:ext uri="{FF2B5EF4-FFF2-40B4-BE49-F238E27FC236}">
                <a16:creationId xmlns:a16="http://schemas.microsoft.com/office/drawing/2014/main" id="{C6C82387-4620-940A-236B-8D2626637B7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30891" y="8811922"/>
            <a:ext cx="2348919" cy="895106"/>
          </a:xfrm>
          <a:prstGeom prst="rect">
            <a:avLst/>
          </a:prstGeom>
        </p:spPr>
      </p:pic>
      <p:pic>
        <p:nvPicPr>
          <p:cNvPr id="5" name="Picture 4">
            <a:extLst>
              <a:ext uri="{FF2B5EF4-FFF2-40B4-BE49-F238E27FC236}">
                <a16:creationId xmlns:a16="http://schemas.microsoft.com/office/drawing/2014/main" id="{86BCC12F-092B-C7E4-B1B3-CF5F3D3EEF21}"/>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3008003" y="8039100"/>
            <a:ext cx="1375060" cy="781034"/>
          </a:xfrm>
          <a:prstGeom prst="rect">
            <a:avLst/>
          </a:prstGeom>
        </p:spPr>
      </p:pic>
      <p:pic>
        <p:nvPicPr>
          <p:cNvPr id="7" name="Picture 6">
            <a:extLst>
              <a:ext uri="{FF2B5EF4-FFF2-40B4-BE49-F238E27FC236}">
                <a16:creationId xmlns:a16="http://schemas.microsoft.com/office/drawing/2014/main" id="{A7FCE36C-62F7-1AB6-898B-3B7A23BE4FD7}"/>
              </a:ext>
            </a:extLst>
          </p:cNvPr>
          <p:cNvPicPr>
            <a:picLocks noChangeAspect="1"/>
          </p:cNvPicPr>
          <p:nvPr/>
        </p:nvPicPr>
        <p:blipFill>
          <a:blip r:embed="rId8"/>
          <a:stretch>
            <a:fillRect/>
          </a:stretch>
        </p:blipFill>
        <p:spPr>
          <a:xfrm>
            <a:off x="1222590" y="1765681"/>
            <a:ext cx="10248900" cy="3267075"/>
          </a:xfrm>
          <a:prstGeom prst="rect">
            <a:avLst/>
          </a:prstGeom>
        </p:spPr>
      </p:pic>
      <p:sp>
        <p:nvSpPr>
          <p:cNvPr id="9" name="Text Placeholder 21">
            <a:extLst>
              <a:ext uri="{FF2B5EF4-FFF2-40B4-BE49-F238E27FC236}">
                <a16:creationId xmlns:a16="http://schemas.microsoft.com/office/drawing/2014/main" id="{5859F21F-AFE6-B81E-C4A0-51321B57EC58}"/>
              </a:ext>
            </a:extLst>
          </p:cNvPr>
          <p:cNvSpPr txBox="1">
            <a:spLocks/>
          </p:cNvSpPr>
          <p:nvPr/>
        </p:nvSpPr>
        <p:spPr>
          <a:xfrm>
            <a:off x="2976207" y="5216144"/>
            <a:ext cx="8183036" cy="457276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rgbClr val="00639F"/>
                </a:solidFill>
                <a:latin typeface="Libre Franklin Medium"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rgbClr val="02736C"/>
                </a:solidFill>
                <a:latin typeface="Libre Franklin Medium"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b="0" i="1" kern="1200">
                <a:solidFill>
                  <a:srgbClr val="68737A"/>
                </a:solidFill>
                <a:latin typeface="Libre Franklin Medium"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b="0" i="0" kern="1200">
                <a:solidFill>
                  <a:srgbClr val="00639F"/>
                </a:solidFill>
                <a:latin typeface="Libre Franklin Medium"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b="0" i="0" kern="1200">
                <a:solidFill>
                  <a:srgbClr val="68737A"/>
                </a:solidFill>
                <a:latin typeface="Libre Franklin Light"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solidFill>
                  <a:schemeClr val="tx1"/>
                </a:solidFill>
              </a:rPr>
              <a:t>September/October 2025 “Firm” Letting Date Set </a:t>
            </a:r>
            <a:endParaRPr kumimoji="0" lang="en-US" sz="2400" b="0" i="0" u="none" strike="noStrike" kern="1200" cap="none" spc="0" normalizeH="0" baseline="0" noProof="0" dirty="0">
              <a:ln>
                <a:noFill/>
              </a:ln>
              <a:solidFill>
                <a:schemeClr val="tx1"/>
              </a:solidFill>
              <a:effectLst/>
              <a:uLnTx/>
              <a:uFillTx/>
              <a:latin typeface="Libre Franklin Medium" pitchFamily="2" charset="77"/>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tx1"/>
                </a:solidFill>
                <a:effectLst/>
                <a:uLnTx/>
                <a:uFillTx/>
                <a:latin typeface="Libre Franklin Medium" pitchFamily="2" charset="77"/>
                <a:ea typeface="+mn-ea"/>
                <a:cs typeface="+mn-cs"/>
              </a:rPr>
              <a:t>ROW and Utility Coordination Activities Ramped Up</a:t>
            </a:r>
            <a:endParaRPr lang="en-US" sz="2400" dirty="0">
              <a:solidFill>
                <a:schemeClr val="tx1"/>
              </a:solidFill>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solidFill>
                  <a:schemeClr val="tx1"/>
                </a:solidFill>
              </a:rPr>
              <a:t>KY 192 Pavement Rehab was added to the project letting</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solidFill>
                  <a:schemeClr val="tx1"/>
                </a:solidFill>
              </a:rPr>
              <a:t>Goal: All Agreements Executed by August 2025</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639F"/>
              </a:solidFill>
              <a:effectLst/>
              <a:uLnTx/>
              <a:uFillTx/>
              <a:latin typeface="Libre Franklin Medium" pitchFamily="2" charset="77"/>
              <a:ea typeface="+mn-ea"/>
              <a:cs typeface="+mn-cs"/>
            </a:endParaRPr>
          </a:p>
        </p:txBody>
      </p:sp>
    </p:spTree>
    <p:extLst>
      <p:ext uri="{BB962C8B-B14F-4D97-AF65-F5344CB8AC3E}">
        <p14:creationId xmlns:p14="http://schemas.microsoft.com/office/powerpoint/2010/main" val="28270704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AFA244-CDAB-C5C3-E8B8-40CE632EB5E4}"/>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342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FA20A0-6836-2AD2-ABE1-B8B435529E85}"/>
              </a:ext>
            </a:extLst>
          </p:cNvPr>
          <p:cNvSpPr txBox="1">
            <a:spLocks/>
          </p:cNvSpPr>
          <p:nvPr/>
        </p:nvSpPr>
        <p:spPr>
          <a:xfrm>
            <a:off x="10820400" y="-472039"/>
            <a:ext cx="5960078" cy="5538042"/>
          </a:xfrm>
          <a:prstGeom prst="rect">
            <a:avLst/>
          </a:prstGeom>
          <a:noFill/>
        </p:spPr>
        <p:txBody>
          <a:bodyPr vert="horz" lIns="91440" tIns="45720" rIns="91440" bIns="45720" rtlCol="0" anchor="b">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7800" dirty="0">
                <a:solidFill>
                  <a:schemeClr val="tx1"/>
                </a:solidFill>
                <a:latin typeface="+mj-lt"/>
              </a:rPr>
              <a:t>Prepared Updated Utility Cost Estimate</a:t>
            </a:r>
          </a:p>
        </p:txBody>
      </p:sp>
      <p:graphicFrame>
        <p:nvGraphicFramePr>
          <p:cNvPr id="4" name="Object 3">
            <a:extLst>
              <a:ext uri="{FF2B5EF4-FFF2-40B4-BE49-F238E27FC236}">
                <a16:creationId xmlns:a16="http://schemas.microsoft.com/office/drawing/2014/main" id="{CB9921DA-9059-4B12-D29F-79D35C9DCCF8}"/>
              </a:ext>
            </a:extLst>
          </p:cNvPr>
          <p:cNvGraphicFramePr>
            <a:graphicFrameLocks noChangeAspect="1"/>
          </p:cNvGraphicFramePr>
          <p:nvPr>
            <p:extLst>
              <p:ext uri="{D42A27DB-BD31-4B8C-83A1-F6EECF244321}">
                <p14:modId xmlns:p14="http://schemas.microsoft.com/office/powerpoint/2010/main" val="3723704481"/>
              </p:ext>
            </p:extLst>
          </p:nvPr>
        </p:nvGraphicFramePr>
        <p:xfrm>
          <a:off x="990600" y="571500"/>
          <a:ext cx="8305800" cy="8915206"/>
        </p:xfrm>
        <a:graphic>
          <a:graphicData uri="http://schemas.openxmlformats.org/presentationml/2006/ole">
            <mc:AlternateContent xmlns:mc="http://schemas.openxmlformats.org/markup-compatibility/2006">
              <mc:Choice xmlns:v="urn:schemas-microsoft-com:vml" Requires="v">
                <p:oleObj name="Worksheet" r:id="rId3" imgW="12932641" imgH="17521783" progId="Excel.Sheet.12">
                  <p:embed/>
                </p:oleObj>
              </mc:Choice>
              <mc:Fallback>
                <p:oleObj name="Worksheet" r:id="rId3" imgW="12932641" imgH="17521783" progId="Excel.Sheet.12">
                  <p:embed/>
                  <p:pic>
                    <p:nvPicPr>
                      <p:cNvPr id="0" name=""/>
                      <p:cNvPicPr/>
                      <p:nvPr/>
                    </p:nvPicPr>
                    <p:blipFill>
                      <a:blip r:embed="rId4"/>
                      <a:stretch>
                        <a:fillRect/>
                      </a:stretch>
                    </p:blipFill>
                    <p:spPr>
                      <a:xfrm>
                        <a:off x="990600" y="571500"/>
                        <a:ext cx="8305800" cy="8915206"/>
                      </a:xfrm>
                      <a:prstGeom prst="rect">
                        <a:avLst/>
                      </a:prstGeom>
                    </p:spPr>
                  </p:pic>
                </p:oleObj>
              </mc:Fallback>
            </mc:AlternateContent>
          </a:graphicData>
        </a:graphic>
      </p:graphicFrame>
      <p:pic>
        <p:nvPicPr>
          <p:cNvPr id="6" name="object 3">
            <a:extLst>
              <a:ext uri="{FF2B5EF4-FFF2-40B4-BE49-F238E27FC236}">
                <a16:creationId xmlns:a16="http://schemas.microsoft.com/office/drawing/2014/main" id="{63FDDB3B-D316-247A-3239-9BBF481062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19088" y="80941"/>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object 4">
            <a:extLst>
              <a:ext uri="{FF2B5EF4-FFF2-40B4-BE49-F238E27FC236}">
                <a16:creationId xmlns:a16="http://schemas.microsoft.com/office/drawing/2014/main" id="{E4B3B41A-F11D-866E-CB11-86C5ADD339D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910707" y="7614947"/>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4062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B95B08C-937D-E0B4-3D8E-F5DA22F081B5}"/>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9D8B76D-85FC-C677-7F09-03ABD18B41C4}"/>
              </a:ext>
            </a:extLst>
          </p:cNvPr>
          <p:cNvPicPr>
            <a:picLocks noChangeAspect="1"/>
          </p:cNvPicPr>
          <p:nvPr/>
        </p:nvPicPr>
        <p:blipFill>
          <a:blip r:embed="rId3"/>
          <a:stretch>
            <a:fillRect/>
          </a:stretch>
        </p:blipFill>
        <p:spPr>
          <a:xfrm>
            <a:off x="2405207" y="1866902"/>
            <a:ext cx="13368194" cy="7624291"/>
          </a:xfrm>
          <a:prstGeom prst="rect">
            <a:avLst/>
          </a:prstGeom>
        </p:spPr>
      </p:pic>
      <p:pic>
        <p:nvPicPr>
          <p:cNvPr id="4099" name="object 3">
            <a:extLst>
              <a:ext uri="{FF2B5EF4-FFF2-40B4-BE49-F238E27FC236}">
                <a16:creationId xmlns:a16="http://schemas.microsoft.com/office/drawing/2014/main" id="{96799FBA-FB96-507E-B297-0BD5981B22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CE19DA22-8634-8F86-9DBD-5F1ED47DBB3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288" y="8888122"/>
            <a:ext cx="2348919" cy="895106"/>
          </a:xfrm>
          <a:prstGeom prst="rect">
            <a:avLst/>
          </a:prstGeom>
        </p:spPr>
      </p:pic>
      <p:pic>
        <p:nvPicPr>
          <p:cNvPr id="5" name="Picture 4">
            <a:extLst>
              <a:ext uri="{FF2B5EF4-FFF2-40B4-BE49-F238E27FC236}">
                <a16:creationId xmlns:a16="http://schemas.microsoft.com/office/drawing/2014/main" id="{D83BC6C5-456F-ECC4-E764-125C305FE125}"/>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533400" y="8115300"/>
            <a:ext cx="1375060" cy="781034"/>
          </a:xfrm>
          <a:prstGeom prst="rect">
            <a:avLst/>
          </a:prstGeom>
        </p:spPr>
      </p:pic>
      <p:sp>
        <p:nvSpPr>
          <p:cNvPr id="9" name="Title 1">
            <a:extLst>
              <a:ext uri="{FF2B5EF4-FFF2-40B4-BE49-F238E27FC236}">
                <a16:creationId xmlns:a16="http://schemas.microsoft.com/office/drawing/2014/main" id="{D48E5A20-24F3-CD3D-E4B3-85833A42A8A1}"/>
              </a:ext>
            </a:extLst>
          </p:cNvPr>
          <p:cNvSpPr txBox="1">
            <a:spLocks/>
          </p:cNvSpPr>
          <p:nvPr/>
        </p:nvSpPr>
        <p:spPr>
          <a:xfrm>
            <a:off x="3341760" y="548626"/>
            <a:ext cx="7467600" cy="96415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3600" dirty="0">
                <a:latin typeface="+mj-lt"/>
              </a:rPr>
              <a:t>Utility Coordination on Fire!</a:t>
            </a:r>
          </a:p>
        </p:txBody>
      </p:sp>
      <p:sp>
        <p:nvSpPr>
          <p:cNvPr id="10" name="Rectangle 9">
            <a:extLst>
              <a:ext uri="{FF2B5EF4-FFF2-40B4-BE49-F238E27FC236}">
                <a16:creationId xmlns:a16="http://schemas.microsoft.com/office/drawing/2014/main" id="{B57DA2E2-B866-ECA9-95F6-E0943D91B558}"/>
              </a:ext>
            </a:extLst>
          </p:cNvPr>
          <p:cNvSpPr/>
          <p:nvPr/>
        </p:nvSpPr>
        <p:spPr>
          <a:xfrm>
            <a:off x="14630400" y="2356093"/>
            <a:ext cx="3352800" cy="7930907"/>
          </a:xfrm>
          <a:prstGeom prst="rect">
            <a:avLst/>
          </a:prstGeom>
          <a:solidFill>
            <a:schemeClr val="bg1"/>
          </a:solidFill>
        </p:spPr>
        <p:txBody>
          <a:bodyPr vert="horz" lIns="91440" tIns="45720" rIns="91440" bIns="45720" rtlCol="0" anchor="t">
            <a:noAutofit/>
          </a:bodyPr>
          <a:lstStyle/>
          <a:p>
            <a:pPr lvl="1">
              <a:lnSpc>
                <a:spcPct val="150000"/>
              </a:lnSpc>
            </a:pPr>
            <a:r>
              <a:rPr lang="en-US" sz="2400" dirty="0">
                <a:solidFill>
                  <a:srgbClr val="00639F"/>
                </a:solidFill>
              </a:rPr>
              <a:t>December 2025</a:t>
            </a:r>
          </a:p>
          <a:p>
            <a:pPr lvl="1">
              <a:lnSpc>
                <a:spcPct val="150000"/>
              </a:lnSpc>
            </a:pPr>
            <a:r>
              <a:rPr lang="en-US" sz="2400" dirty="0">
                <a:solidFill>
                  <a:srgbClr val="00639F"/>
                </a:solidFill>
              </a:rPr>
              <a:t>June 2025</a:t>
            </a:r>
          </a:p>
          <a:p>
            <a:pPr lvl="1">
              <a:lnSpc>
                <a:spcPct val="150000"/>
              </a:lnSpc>
            </a:pPr>
            <a:r>
              <a:rPr lang="en-US" sz="2400" dirty="0">
                <a:solidFill>
                  <a:srgbClr val="00639F"/>
                </a:solidFill>
              </a:rPr>
              <a:t>February 2024</a:t>
            </a:r>
          </a:p>
          <a:p>
            <a:pPr lvl="1">
              <a:lnSpc>
                <a:spcPct val="150000"/>
              </a:lnSpc>
            </a:pPr>
            <a:r>
              <a:rPr lang="en-US" sz="2400" dirty="0">
                <a:solidFill>
                  <a:srgbClr val="00639F"/>
                </a:solidFill>
              </a:rPr>
              <a:t>November 2025</a:t>
            </a:r>
          </a:p>
          <a:p>
            <a:pPr lvl="1">
              <a:lnSpc>
                <a:spcPct val="150000"/>
              </a:lnSpc>
            </a:pPr>
            <a:r>
              <a:rPr lang="en-US" sz="2400" dirty="0">
                <a:solidFill>
                  <a:srgbClr val="00639F"/>
                </a:solidFill>
              </a:rPr>
              <a:t>July 2025</a:t>
            </a:r>
          </a:p>
          <a:p>
            <a:pPr lvl="1">
              <a:lnSpc>
                <a:spcPct val="150000"/>
              </a:lnSpc>
            </a:pPr>
            <a:r>
              <a:rPr lang="en-US" sz="2400" dirty="0">
                <a:solidFill>
                  <a:srgbClr val="00639F"/>
                </a:solidFill>
              </a:rPr>
              <a:t>September 2025</a:t>
            </a:r>
          </a:p>
          <a:p>
            <a:pPr lvl="1">
              <a:lnSpc>
                <a:spcPct val="150000"/>
              </a:lnSpc>
            </a:pPr>
            <a:r>
              <a:rPr lang="en-US" sz="2400" dirty="0">
                <a:solidFill>
                  <a:srgbClr val="00639F"/>
                </a:solidFill>
              </a:rPr>
              <a:t>March 2024</a:t>
            </a:r>
          </a:p>
          <a:p>
            <a:pPr lvl="1">
              <a:lnSpc>
                <a:spcPct val="150000"/>
              </a:lnSpc>
            </a:pPr>
            <a:r>
              <a:rPr lang="en-US" sz="2400" dirty="0">
                <a:solidFill>
                  <a:srgbClr val="00639F"/>
                </a:solidFill>
              </a:rPr>
              <a:t>October 2025</a:t>
            </a:r>
          </a:p>
          <a:p>
            <a:pPr lvl="1">
              <a:lnSpc>
                <a:spcPct val="150000"/>
              </a:lnSpc>
            </a:pPr>
            <a:r>
              <a:rPr lang="en-US" sz="2400" dirty="0">
                <a:solidFill>
                  <a:srgbClr val="00639F"/>
                </a:solidFill>
              </a:rPr>
              <a:t>November 2025</a:t>
            </a:r>
          </a:p>
          <a:p>
            <a:pPr lvl="1">
              <a:lnSpc>
                <a:spcPct val="150000"/>
              </a:lnSpc>
            </a:pPr>
            <a:r>
              <a:rPr lang="en-US" sz="2400" dirty="0">
                <a:solidFill>
                  <a:srgbClr val="00639F"/>
                </a:solidFill>
              </a:rPr>
              <a:t>April 2025</a:t>
            </a:r>
          </a:p>
          <a:p>
            <a:pPr lvl="1">
              <a:lnSpc>
                <a:spcPct val="150000"/>
              </a:lnSpc>
            </a:pPr>
            <a:r>
              <a:rPr lang="en-US" sz="2400" dirty="0">
                <a:solidFill>
                  <a:srgbClr val="00639F"/>
                </a:solidFill>
              </a:rPr>
              <a:t>May 2020</a:t>
            </a:r>
          </a:p>
          <a:p>
            <a:pPr lvl="1">
              <a:lnSpc>
                <a:spcPct val="150000"/>
              </a:lnSpc>
            </a:pPr>
            <a:r>
              <a:rPr lang="en-US" sz="2400" dirty="0">
                <a:solidFill>
                  <a:srgbClr val="00639F"/>
                </a:solidFill>
              </a:rPr>
              <a:t>August 2025</a:t>
            </a:r>
          </a:p>
          <a:p>
            <a:pPr lvl="1">
              <a:lnSpc>
                <a:spcPct val="150000"/>
              </a:lnSpc>
            </a:pPr>
            <a:r>
              <a:rPr lang="en-US" sz="2400" dirty="0">
                <a:solidFill>
                  <a:srgbClr val="00639F"/>
                </a:solidFill>
              </a:rPr>
              <a:t>October 2025</a:t>
            </a:r>
          </a:p>
          <a:p>
            <a:pPr marL="285750" indent="-285750">
              <a:buFont typeface="Arial" panose="020B0604020202020204" pitchFamily="34" charset="0"/>
              <a:buChar char="•"/>
            </a:pPr>
            <a:endParaRPr lang="en-US" sz="2400" dirty="0"/>
          </a:p>
        </p:txBody>
      </p:sp>
      <p:pic>
        <p:nvPicPr>
          <p:cNvPr id="12" name="object 4">
            <a:extLst>
              <a:ext uri="{FF2B5EF4-FFF2-40B4-BE49-F238E27FC236}">
                <a16:creationId xmlns:a16="http://schemas.microsoft.com/office/drawing/2014/main" id="{5C600C41-2FD8-F357-1263-849A5537375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9427" y="6232201"/>
            <a:ext cx="1532747"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88393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8E84826-FEB2-EE5B-ECEF-0ABA4C70A746}"/>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1A784BF-09DB-448D-99FC-B49DFC6605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917859B3-4C91-478D-929D-BB6433F90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1624" y="6328357"/>
            <a:ext cx="16751170" cy="3133976"/>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6B0B646-15B3-0F69-BFA1-831B0FFE3755}"/>
              </a:ext>
            </a:extLst>
          </p:cNvPr>
          <p:cNvSpPr txBox="1">
            <a:spLocks/>
          </p:cNvSpPr>
          <p:nvPr/>
        </p:nvSpPr>
        <p:spPr>
          <a:xfrm>
            <a:off x="1257300" y="6652578"/>
            <a:ext cx="4640580" cy="24688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3900" kern="1200" dirty="0">
                <a:solidFill>
                  <a:schemeClr val="tx1"/>
                </a:solidFill>
                <a:latin typeface="+mj-lt"/>
                <a:ea typeface="+mj-ea"/>
                <a:cs typeface="+mj-cs"/>
              </a:rPr>
              <a:t>Kentucky Utilities</a:t>
            </a:r>
          </a:p>
        </p:txBody>
      </p:sp>
      <p:pic>
        <p:nvPicPr>
          <p:cNvPr id="11" name="Picture 10">
            <a:extLst>
              <a:ext uri="{FF2B5EF4-FFF2-40B4-BE49-F238E27FC236}">
                <a16:creationId xmlns:a16="http://schemas.microsoft.com/office/drawing/2014/main" id="{6725323A-9674-6228-CD83-BA120F2D4098}"/>
              </a:ext>
            </a:extLst>
          </p:cNvPr>
          <p:cNvPicPr>
            <a:picLocks noChangeAspect="1"/>
          </p:cNvPicPr>
          <p:nvPr/>
        </p:nvPicPr>
        <p:blipFill>
          <a:blip r:embed="rId3"/>
          <a:srcRect l="4113" r="22255" b="-2"/>
          <a:stretch>
            <a:fillRect/>
          </a:stretch>
        </p:blipFill>
        <p:spPr>
          <a:xfrm>
            <a:off x="20" y="-9"/>
            <a:ext cx="5897860" cy="6007608"/>
          </a:xfrm>
          <a:prstGeom prst="rect">
            <a:avLst/>
          </a:prstGeom>
        </p:spPr>
      </p:pic>
      <p:pic>
        <p:nvPicPr>
          <p:cNvPr id="9" name="Picture 8">
            <a:extLst>
              <a:ext uri="{FF2B5EF4-FFF2-40B4-BE49-F238E27FC236}">
                <a16:creationId xmlns:a16="http://schemas.microsoft.com/office/drawing/2014/main" id="{73E19AD4-08AB-ECE3-0C16-B6DB2105FA79}"/>
              </a:ext>
            </a:extLst>
          </p:cNvPr>
          <p:cNvPicPr>
            <a:picLocks noChangeAspect="1"/>
          </p:cNvPicPr>
          <p:nvPr/>
        </p:nvPicPr>
        <p:blipFill>
          <a:blip r:embed="rId4"/>
          <a:srcRect l="1831" r="20122" b="1"/>
          <a:stretch>
            <a:fillRect/>
          </a:stretch>
        </p:blipFill>
        <p:spPr>
          <a:xfrm>
            <a:off x="6195060" y="9"/>
            <a:ext cx="5897880" cy="6007606"/>
          </a:xfrm>
          <a:prstGeom prst="rect">
            <a:avLst/>
          </a:prstGeom>
        </p:spPr>
      </p:pic>
      <p:pic>
        <p:nvPicPr>
          <p:cNvPr id="13" name="Picture 12">
            <a:extLst>
              <a:ext uri="{FF2B5EF4-FFF2-40B4-BE49-F238E27FC236}">
                <a16:creationId xmlns:a16="http://schemas.microsoft.com/office/drawing/2014/main" id="{FDFEDCB6-AC38-36D7-6BAE-6B087D817345}"/>
              </a:ext>
            </a:extLst>
          </p:cNvPr>
          <p:cNvPicPr>
            <a:picLocks noChangeAspect="1"/>
          </p:cNvPicPr>
          <p:nvPr/>
        </p:nvPicPr>
        <p:blipFill>
          <a:blip r:embed="rId5"/>
          <a:srcRect l="12013" r="26627" b="-2"/>
          <a:stretch>
            <a:fillRect/>
          </a:stretch>
        </p:blipFill>
        <p:spPr>
          <a:xfrm>
            <a:off x="12390120" y="-20125"/>
            <a:ext cx="5897880" cy="6007607"/>
          </a:xfrm>
          <a:prstGeom prst="rect">
            <a:avLst/>
          </a:prstGeom>
        </p:spPr>
      </p:pic>
      <p:sp>
        <p:nvSpPr>
          <p:cNvPr id="22" name="Rectangle 21">
            <a:extLst>
              <a:ext uri="{FF2B5EF4-FFF2-40B4-BE49-F238E27FC236}">
                <a16:creationId xmlns:a16="http://schemas.microsoft.com/office/drawing/2014/main" id="{6283FBD2-A663-469F-855C-06D86E3C11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5612" y="7367278"/>
            <a:ext cx="192024" cy="10561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8A1279FC-7441-4E55-B082-2774E6316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97780" y="7881627"/>
            <a:ext cx="2194560" cy="27432"/>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7F85B3BB-27BA-1E7B-89B8-946C1EC562E6}"/>
              </a:ext>
            </a:extLst>
          </p:cNvPr>
          <p:cNvSpPr/>
          <p:nvPr/>
        </p:nvSpPr>
        <p:spPr>
          <a:xfrm>
            <a:off x="6570399" y="6652578"/>
            <a:ext cx="10656282" cy="2468880"/>
          </a:xfrm>
          <a:prstGeom prst="rect">
            <a:avLst/>
          </a:prstGeom>
        </p:spPr>
        <p:txBody>
          <a:bodyPr vert="horz" lIns="91440" tIns="45720" rIns="91440" bIns="45720" rtlCol="0" anchor="ctr">
            <a:normAutofit/>
          </a:bodyPr>
          <a:lstStyle/>
          <a:p>
            <a:pPr marL="285750" indent="-228600" eaLnBrk="1" hangingPunct="1">
              <a:lnSpc>
                <a:spcPct val="90000"/>
              </a:lnSpc>
              <a:spcAft>
                <a:spcPts val="600"/>
              </a:spcAft>
              <a:buFont typeface="Arial" panose="020B0604020202020204" pitchFamily="34" charset="0"/>
              <a:buChar char="•"/>
            </a:pPr>
            <a:r>
              <a:rPr lang="en-US" sz="1900" dirty="0">
                <a:latin typeface="+mn-lt"/>
              </a:rPr>
              <a:t>March 2025 – Received Preliminary Plans</a:t>
            </a:r>
          </a:p>
          <a:p>
            <a:pPr marL="285750" indent="-228600" eaLnBrk="1" hangingPunct="1">
              <a:lnSpc>
                <a:spcPct val="90000"/>
              </a:lnSpc>
              <a:spcAft>
                <a:spcPts val="600"/>
              </a:spcAft>
              <a:buFont typeface="Arial" panose="020B0604020202020204" pitchFamily="34" charset="0"/>
              <a:buChar char="•"/>
            </a:pPr>
            <a:r>
              <a:rPr lang="en-US" sz="1900" dirty="0">
                <a:latin typeface="+mn-lt"/>
              </a:rPr>
              <a:t>June 2025 – Received Final Plans and Estimate</a:t>
            </a:r>
          </a:p>
          <a:p>
            <a:pPr marL="285750" indent="-228600" eaLnBrk="1" hangingPunct="1">
              <a:lnSpc>
                <a:spcPct val="90000"/>
              </a:lnSpc>
              <a:spcAft>
                <a:spcPts val="600"/>
              </a:spcAft>
              <a:buFont typeface="Arial" panose="020B0604020202020204" pitchFamily="34" charset="0"/>
              <a:buChar char="•"/>
            </a:pPr>
            <a:r>
              <a:rPr lang="en-US" sz="1900" dirty="0">
                <a:latin typeface="+mn-lt"/>
              </a:rPr>
              <a:t>July 2025 – Executed Agreement</a:t>
            </a:r>
          </a:p>
          <a:p>
            <a:pPr marL="285750" indent="-228600" eaLnBrk="1" hangingPunct="1">
              <a:lnSpc>
                <a:spcPct val="90000"/>
              </a:lnSpc>
              <a:spcAft>
                <a:spcPts val="600"/>
              </a:spcAft>
              <a:buFont typeface="Arial" panose="020B0604020202020204" pitchFamily="34" charset="0"/>
              <a:buChar char="•"/>
            </a:pPr>
            <a:r>
              <a:rPr lang="en-US" sz="1900" dirty="0">
                <a:latin typeface="+mn-lt"/>
              </a:rPr>
              <a:t>September 2025 – KU began setting poles </a:t>
            </a:r>
          </a:p>
          <a:p>
            <a:pPr marL="285750" indent="-228600" eaLnBrk="1" hangingPunct="1">
              <a:lnSpc>
                <a:spcPct val="90000"/>
              </a:lnSpc>
              <a:spcAft>
                <a:spcPts val="600"/>
              </a:spcAft>
              <a:buFont typeface="Arial" panose="020B0604020202020204" pitchFamily="34" charset="0"/>
              <a:buChar char="•"/>
            </a:pPr>
            <a:r>
              <a:rPr lang="en-US" sz="1900" dirty="0">
                <a:latin typeface="+mn-lt"/>
              </a:rPr>
              <a:t>February 2025 – Moved to KY 229 Section</a:t>
            </a:r>
          </a:p>
          <a:p>
            <a:pPr marL="285750" indent="-228600" eaLnBrk="1" hangingPunct="1">
              <a:lnSpc>
                <a:spcPct val="90000"/>
              </a:lnSpc>
              <a:spcAft>
                <a:spcPts val="600"/>
              </a:spcAft>
              <a:buFont typeface="Arial" panose="020B0604020202020204" pitchFamily="34" charset="0"/>
              <a:buChar char="•"/>
            </a:pPr>
            <a:r>
              <a:rPr lang="en-US" sz="1900" dirty="0">
                <a:latin typeface="+mn-lt"/>
              </a:rPr>
              <a:t>May 2025 – Moved to US 25</a:t>
            </a:r>
          </a:p>
          <a:p>
            <a:pPr marL="285750" indent="-228600" eaLnBrk="1" hangingPunct="1">
              <a:lnSpc>
                <a:spcPct val="90000"/>
              </a:lnSpc>
              <a:spcAft>
                <a:spcPts val="600"/>
              </a:spcAft>
              <a:buFont typeface="Arial" panose="020B0604020202020204" pitchFamily="34" charset="0"/>
              <a:buChar char="•"/>
            </a:pPr>
            <a:r>
              <a:rPr lang="en-US" sz="1900" dirty="0">
                <a:latin typeface="+mn-lt"/>
              </a:rPr>
              <a:t>August 2025 – Had to stop due to ROW </a:t>
            </a:r>
          </a:p>
          <a:p>
            <a:pPr marL="285750" indent="-228600" eaLnBrk="1" hangingPunct="1">
              <a:lnSpc>
                <a:spcPct val="90000"/>
              </a:lnSpc>
              <a:spcAft>
                <a:spcPts val="600"/>
              </a:spcAft>
              <a:buFont typeface="Arial" panose="020B0604020202020204" pitchFamily="34" charset="0"/>
              <a:buChar char="•"/>
            </a:pPr>
            <a:endParaRPr lang="en-US" sz="1900" dirty="0">
              <a:latin typeface="+mn-lt"/>
            </a:endParaRPr>
          </a:p>
          <a:p>
            <a:pPr marL="285750" indent="-228600" eaLnBrk="1" hangingPunct="1">
              <a:lnSpc>
                <a:spcPct val="90000"/>
              </a:lnSpc>
              <a:spcAft>
                <a:spcPts val="600"/>
              </a:spcAft>
              <a:buFont typeface="Arial" panose="020B0604020202020204" pitchFamily="34" charset="0"/>
              <a:buChar char="•"/>
            </a:pPr>
            <a:endParaRPr lang="en-US" sz="1900" dirty="0">
              <a:latin typeface="+mn-lt"/>
            </a:endParaRPr>
          </a:p>
        </p:txBody>
      </p:sp>
      <p:pic>
        <p:nvPicPr>
          <p:cNvPr id="6" name="object 4">
            <a:extLst>
              <a:ext uri="{FF2B5EF4-FFF2-40B4-BE49-F238E27FC236}">
                <a16:creationId xmlns:a16="http://schemas.microsoft.com/office/drawing/2014/main" id="{F6ED46A6-6BE4-B8C5-7667-E563BFF79D9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376430" y="7658100"/>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a:extLst>
              <a:ext uri="{FF2B5EF4-FFF2-40B4-BE49-F238E27FC236}">
                <a16:creationId xmlns:a16="http://schemas.microsoft.com/office/drawing/2014/main" id="{8B808EA8-7C67-E528-12EB-E4FA526DDC4A}"/>
              </a:ext>
            </a:extLst>
          </p:cNvPr>
          <p:cNvSpPr txBox="1">
            <a:spLocks/>
          </p:cNvSpPr>
          <p:nvPr/>
        </p:nvSpPr>
        <p:spPr>
          <a:xfrm>
            <a:off x="1600200" y="4841044"/>
            <a:ext cx="2801601" cy="41610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2000" dirty="0">
                <a:solidFill>
                  <a:schemeClr val="bg1"/>
                </a:solidFill>
                <a:latin typeface="+mj-lt"/>
              </a:rPr>
              <a:t>New Connector Route</a:t>
            </a:r>
          </a:p>
        </p:txBody>
      </p:sp>
      <p:sp>
        <p:nvSpPr>
          <p:cNvPr id="12" name="Title 1">
            <a:extLst>
              <a:ext uri="{FF2B5EF4-FFF2-40B4-BE49-F238E27FC236}">
                <a16:creationId xmlns:a16="http://schemas.microsoft.com/office/drawing/2014/main" id="{6C272D37-3D14-64D4-B9B8-43FB407F4A10}"/>
              </a:ext>
            </a:extLst>
          </p:cNvPr>
          <p:cNvSpPr txBox="1">
            <a:spLocks/>
          </p:cNvSpPr>
          <p:nvPr/>
        </p:nvSpPr>
        <p:spPr>
          <a:xfrm>
            <a:off x="6781800" y="5087582"/>
            <a:ext cx="2801601" cy="41610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2000" dirty="0">
                <a:solidFill>
                  <a:schemeClr val="bg1"/>
                </a:solidFill>
                <a:latin typeface="+mj-lt"/>
              </a:rPr>
              <a:t>US 25</a:t>
            </a:r>
          </a:p>
        </p:txBody>
      </p:sp>
      <p:sp>
        <p:nvSpPr>
          <p:cNvPr id="16" name="Title 1">
            <a:extLst>
              <a:ext uri="{FF2B5EF4-FFF2-40B4-BE49-F238E27FC236}">
                <a16:creationId xmlns:a16="http://schemas.microsoft.com/office/drawing/2014/main" id="{4208902A-5F5D-915F-3B5E-8D6E59A96DC8}"/>
              </a:ext>
            </a:extLst>
          </p:cNvPr>
          <p:cNvSpPr txBox="1">
            <a:spLocks/>
          </p:cNvSpPr>
          <p:nvPr/>
        </p:nvSpPr>
        <p:spPr>
          <a:xfrm>
            <a:off x="11659762" y="6408083"/>
            <a:ext cx="2801601" cy="41610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2000" dirty="0">
                <a:solidFill>
                  <a:schemeClr val="bg1"/>
                </a:solidFill>
                <a:latin typeface="+mj-lt"/>
              </a:rPr>
              <a:t>KY 229</a:t>
            </a:r>
          </a:p>
        </p:txBody>
      </p:sp>
      <p:sp>
        <p:nvSpPr>
          <p:cNvPr id="19" name="Title 1">
            <a:extLst>
              <a:ext uri="{FF2B5EF4-FFF2-40B4-BE49-F238E27FC236}">
                <a16:creationId xmlns:a16="http://schemas.microsoft.com/office/drawing/2014/main" id="{FFA6F714-0CDA-6694-3F78-6C73B516D84C}"/>
              </a:ext>
            </a:extLst>
          </p:cNvPr>
          <p:cNvSpPr txBox="1">
            <a:spLocks/>
          </p:cNvSpPr>
          <p:nvPr/>
        </p:nvSpPr>
        <p:spPr>
          <a:xfrm>
            <a:off x="13060562" y="5119050"/>
            <a:ext cx="2801601" cy="41610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2000" dirty="0">
                <a:solidFill>
                  <a:schemeClr val="bg1"/>
                </a:solidFill>
                <a:latin typeface="+mj-lt"/>
              </a:rPr>
              <a:t>KY 229</a:t>
            </a:r>
          </a:p>
        </p:txBody>
      </p:sp>
    </p:spTree>
    <p:extLst>
      <p:ext uri="{BB962C8B-B14F-4D97-AF65-F5344CB8AC3E}">
        <p14:creationId xmlns:p14="http://schemas.microsoft.com/office/powerpoint/2010/main" val="2529825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B9B3CF-E696-FC58-442B-26D44A9509E0}"/>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5B1FC96-0749-41C9-BAED-E089E7714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81517C20-BADA-008E-4DE3-DC7D1C530732}"/>
              </a:ext>
            </a:extLst>
          </p:cNvPr>
          <p:cNvSpPr txBox="1">
            <a:spLocks/>
          </p:cNvSpPr>
          <p:nvPr/>
        </p:nvSpPr>
        <p:spPr>
          <a:xfrm>
            <a:off x="946404" y="6844284"/>
            <a:ext cx="5129784" cy="24003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7200" kern="1200">
                <a:solidFill>
                  <a:schemeClr val="tx1"/>
                </a:solidFill>
                <a:latin typeface="+mj-lt"/>
                <a:ea typeface="+mj-ea"/>
                <a:cs typeface="+mj-cs"/>
              </a:rPr>
              <a:t>Jackson Energy</a:t>
            </a:r>
          </a:p>
        </p:txBody>
      </p:sp>
      <p:pic>
        <p:nvPicPr>
          <p:cNvPr id="9" name="Picture 8">
            <a:extLst>
              <a:ext uri="{FF2B5EF4-FFF2-40B4-BE49-F238E27FC236}">
                <a16:creationId xmlns:a16="http://schemas.microsoft.com/office/drawing/2014/main" id="{6634EC67-E5FF-58CA-B395-F528E730FA7E}"/>
              </a:ext>
            </a:extLst>
          </p:cNvPr>
          <p:cNvPicPr>
            <a:picLocks noChangeAspect="1"/>
          </p:cNvPicPr>
          <p:nvPr/>
        </p:nvPicPr>
        <p:blipFill>
          <a:blip r:embed="rId3"/>
          <a:srcRect t="4061"/>
          <a:stretch>
            <a:fillRect/>
          </a:stretch>
        </p:blipFill>
        <p:spPr>
          <a:xfrm>
            <a:off x="7" y="10"/>
            <a:ext cx="9143993" cy="6294411"/>
          </a:xfrm>
          <a:custGeom>
            <a:avLst/>
            <a:gdLst/>
            <a:ahLst/>
            <a:cxnLst/>
            <a:rect l="l" t="t" r="r" b="b"/>
            <a:pathLst>
              <a:path w="6005375" h="4196281">
                <a:moveTo>
                  <a:pt x="0" y="0"/>
                </a:moveTo>
                <a:lnTo>
                  <a:pt x="6000672" y="0"/>
                </a:lnTo>
                <a:lnTo>
                  <a:pt x="5998730" y="19709"/>
                </a:lnTo>
                <a:cubicBezTo>
                  <a:pt x="6001245" y="280059"/>
                  <a:pt x="5986415" y="540409"/>
                  <a:pt x="5999656" y="800631"/>
                </a:cubicBezTo>
                <a:cubicBezTo>
                  <a:pt x="6009855"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3" y="3561638"/>
                  <a:pt x="5989197" y="3805463"/>
                </a:cubicBezTo>
                <a:cubicBezTo>
                  <a:pt x="5985594" y="3872508"/>
                  <a:pt x="5984647" y="3939633"/>
                  <a:pt x="5986348" y="4006695"/>
                </a:cubicBezTo>
                <a:lnTo>
                  <a:pt x="5997254" y="4174633"/>
                </a:lnTo>
                <a:lnTo>
                  <a:pt x="5951601" y="4176620"/>
                </a:lnTo>
                <a:cubicBezTo>
                  <a:pt x="5886702" y="4176651"/>
                  <a:pt x="5821788" y="4174749"/>
                  <a:pt x="5756905" y="4173480"/>
                </a:cubicBezTo>
                <a:cubicBezTo>
                  <a:pt x="5518559" y="4169040"/>
                  <a:pt x="5280086" y="4173480"/>
                  <a:pt x="5042247" y="4150774"/>
                </a:cubicBezTo>
                <a:cubicBezTo>
                  <a:pt x="4977618" y="4144622"/>
                  <a:pt x="4912546" y="4140690"/>
                  <a:pt x="4847600" y="4141467"/>
                </a:cubicBezTo>
                <a:cubicBezTo>
                  <a:pt x="4782655" y="4142244"/>
                  <a:pt x="4717835" y="4147730"/>
                  <a:pt x="4653713" y="4160414"/>
                </a:cubicBezTo>
                <a:cubicBezTo>
                  <a:pt x="4446571" y="4200625"/>
                  <a:pt x="4238796" y="4203162"/>
                  <a:pt x="4029497" y="4186925"/>
                </a:cubicBezTo>
                <a:cubicBezTo>
                  <a:pt x="3943621" y="4180203"/>
                  <a:pt x="3857746" y="4169040"/>
                  <a:pt x="3771489" y="4171196"/>
                </a:cubicBezTo>
                <a:cubicBezTo>
                  <a:pt x="3623585" y="4175129"/>
                  <a:pt x="3475554" y="4167137"/>
                  <a:pt x="3327523" y="4169167"/>
                </a:cubicBezTo>
                <a:cubicBezTo>
                  <a:pt x="3323528" y="4169738"/>
                  <a:pt x="3319443" y="4169205"/>
                  <a:pt x="3315727" y="4167645"/>
                </a:cubicBezTo>
                <a:cubicBezTo>
                  <a:pt x="3278941" y="4142402"/>
                  <a:pt x="3238603" y="4152169"/>
                  <a:pt x="3200549" y="4158765"/>
                </a:cubicBezTo>
                <a:cubicBezTo>
                  <a:pt x="3074082" y="4180710"/>
                  <a:pt x="2947742" y="4191492"/>
                  <a:pt x="2819246" y="4174494"/>
                </a:cubicBezTo>
                <a:cubicBezTo>
                  <a:pt x="2696546" y="4156698"/>
                  <a:pt x="2572096" y="4154478"/>
                  <a:pt x="2448851" y="4167898"/>
                </a:cubicBezTo>
                <a:cubicBezTo>
                  <a:pt x="2279383" y="4187687"/>
                  <a:pt x="2110549" y="4183501"/>
                  <a:pt x="1941462" y="4167898"/>
                </a:cubicBezTo>
                <a:cubicBezTo>
                  <a:pt x="1872837" y="4161556"/>
                  <a:pt x="1803198" y="4150774"/>
                  <a:pt x="1735208" y="4166630"/>
                </a:cubicBezTo>
                <a:cubicBezTo>
                  <a:pt x="1651489" y="4186038"/>
                  <a:pt x="1568023" y="4179695"/>
                  <a:pt x="1484050" y="4175382"/>
                </a:cubicBezTo>
                <a:cubicBezTo>
                  <a:pt x="1377752" y="4169801"/>
                  <a:pt x="1271708" y="4153692"/>
                  <a:pt x="1165029" y="4166376"/>
                </a:cubicBezTo>
                <a:cubicBezTo>
                  <a:pt x="1115685" y="4172211"/>
                  <a:pt x="1066722" y="4181471"/>
                  <a:pt x="1016744" y="4179061"/>
                </a:cubicBezTo>
                <a:cubicBezTo>
                  <a:pt x="878481" y="4172719"/>
                  <a:pt x="740344" y="4165235"/>
                  <a:pt x="601826" y="4166376"/>
                </a:cubicBezTo>
                <a:cubicBezTo>
                  <a:pt x="543857" y="4166757"/>
                  <a:pt x="486268" y="4168659"/>
                  <a:pt x="428553" y="4172845"/>
                </a:cubicBezTo>
                <a:cubicBezTo>
                  <a:pt x="320859" y="4180710"/>
                  <a:pt x="213546" y="4170055"/>
                  <a:pt x="106234" y="4166249"/>
                </a:cubicBezTo>
                <a:lnTo>
                  <a:pt x="0" y="4171008"/>
                </a:lnTo>
                <a:close/>
              </a:path>
            </a:pathLst>
          </a:custGeom>
        </p:spPr>
      </p:pic>
      <p:pic>
        <p:nvPicPr>
          <p:cNvPr id="11" name="Picture 10">
            <a:extLst>
              <a:ext uri="{FF2B5EF4-FFF2-40B4-BE49-F238E27FC236}">
                <a16:creationId xmlns:a16="http://schemas.microsoft.com/office/drawing/2014/main" id="{76B69553-B21C-1FF8-5864-BA54FCC83D4A}"/>
              </a:ext>
            </a:extLst>
          </p:cNvPr>
          <p:cNvPicPr>
            <a:picLocks noChangeAspect="1"/>
          </p:cNvPicPr>
          <p:nvPr/>
        </p:nvPicPr>
        <p:blipFill>
          <a:blip r:embed="rId4"/>
          <a:srcRect t="10136" r="1" b="1"/>
          <a:stretch>
            <a:fillRect/>
          </a:stretch>
        </p:blipFill>
        <p:spPr>
          <a:xfrm>
            <a:off x="9029700" y="10"/>
            <a:ext cx="9258292" cy="6281498"/>
          </a:xfrm>
          <a:custGeom>
            <a:avLst/>
            <a:gdLst/>
            <a:ahLst/>
            <a:cxnLst/>
            <a:rect l="l" t="t" r="r" b="b"/>
            <a:pathLst>
              <a:path w="6006950" h="4187672">
                <a:moveTo>
                  <a:pt x="9223" y="0"/>
                </a:moveTo>
                <a:lnTo>
                  <a:pt x="6006950" y="0"/>
                </a:lnTo>
                <a:lnTo>
                  <a:pt x="6006950" y="4169490"/>
                </a:lnTo>
                <a:lnTo>
                  <a:pt x="5787907" y="4174448"/>
                </a:lnTo>
                <a:cubicBezTo>
                  <a:pt x="5713866" y="4173475"/>
                  <a:pt x="5639861" y="4169853"/>
                  <a:pt x="5566029" y="4163587"/>
                </a:cubicBezTo>
                <a:cubicBezTo>
                  <a:pt x="5458843" y="4155595"/>
                  <a:pt x="5350768" y="4144559"/>
                  <a:pt x="5244343" y="4164855"/>
                </a:cubicBezTo>
                <a:cubicBezTo>
                  <a:pt x="5127517" y="4187307"/>
                  <a:pt x="5010817" y="4187434"/>
                  <a:pt x="4892977" y="4181726"/>
                </a:cubicBezTo>
                <a:cubicBezTo>
                  <a:pt x="4792260" y="4176906"/>
                  <a:pt x="4691923" y="4151536"/>
                  <a:pt x="4590445" y="4178301"/>
                </a:cubicBezTo>
                <a:cubicBezTo>
                  <a:pt x="4580348" y="4179772"/>
                  <a:pt x="4570061" y="4179341"/>
                  <a:pt x="4560128" y="4177032"/>
                </a:cubicBezTo>
                <a:cubicBezTo>
                  <a:pt x="4449137" y="4161684"/>
                  <a:pt x="4337384" y="4174242"/>
                  <a:pt x="4226013" y="4169929"/>
                </a:cubicBezTo>
                <a:cubicBezTo>
                  <a:pt x="4174640" y="4167899"/>
                  <a:pt x="4122252" y="4169041"/>
                  <a:pt x="4071513" y="4163587"/>
                </a:cubicBezTo>
                <a:cubicBezTo>
                  <a:pt x="3955067" y="4151156"/>
                  <a:pt x="3838874" y="4144559"/>
                  <a:pt x="3723697" y="4173861"/>
                </a:cubicBezTo>
                <a:cubicBezTo>
                  <a:pt x="3690082" y="4181764"/>
                  <a:pt x="3655732" y="4186013"/>
                  <a:pt x="3621204" y="4186546"/>
                </a:cubicBezTo>
                <a:cubicBezTo>
                  <a:pt x="3508437" y="4190605"/>
                  <a:pt x="3396050" y="4182867"/>
                  <a:pt x="3283664" y="4176525"/>
                </a:cubicBezTo>
                <a:cubicBezTo>
                  <a:pt x="3205652" y="4172085"/>
                  <a:pt x="3127768" y="4162445"/>
                  <a:pt x="3049630" y="4170563"/>
                </a:cubicBezTo>
                <a:cubicBezTo>
                  <a:pt x="3004218" y="4175257"/>
                  <a:pt x="2958427" y="4175257"/>
                  <a:pt x="2913015" y="4170563"/>
                </a:cubicBezTo>
                <a:cubicBezTo>
                  <a:pt x="2829321" y="4160758"/>
                  <a:pt x="2744879" y="4158931"/>
                  <a:pt x="2660842" y="4165109"/>
                </a:cubicBezTo>
                <a:cubicBezTo>
                  <a:pt x="2535390" y="4175891"/>
                  <a:pt x="2410065" y="4184897"/>
                  <a:pt x="2284232" y="4167773"/>
                </a:cubicBezTo>
                <a:cubicBezTo>
                  <a:pt x="2212868" y="4156559"/>
                  <a:pt x="2140312" y="4155240"/>
                  <a:pt x="2068592" y="4163840"/>
                </a:cubicBezTo>
                <a:cubicBezTo>
                  <a:pt x="1897729" y="4187814"/>
                  <a:pt x="1726485" y="4180077"/>
                  <a:pt x="1555241" y="4170183"/>
                </a:cubicBezTo>
                <a:cubicBezTo>
                  <a:pt x="1440824" y="4163460"/>
                  <a:pt x="1325901" y="4151156"/>
                  <a:pt x="1211738" y="4167392"/>
                </a:cubicBezTo>
                <a:cubicBezTo>
                  <a:pt x="1066118" y="4187688"/>
                  <a:pt x="920370" y="4180965"/>
                  <a:pt x="774368" y="4175003"/>
                </a:cubicBezTo>
                <a:cubicBezTo>
                  <a:pt x="667182" y="4170563"/>
                  <a:pt x="559869" y="4157117"/>
                  <a:pt x="452430" y="4173734"/>
                </a:cubicBezTo>
                <a:cubicBezTo>
                  <a:pt x="441369" y="4175244"/>
                  <a:pt x="430117" y="4174115"/>
                  <a:pt x="419576" y="4170436"/>
                </a:cubicBezTo>
                <a:cubicBezTo>
                  <a:pt x="378807" y="4157016"/>
                  <a:pt x="335096" y="4155215"/>
                  <a:pt x="293363" y="4165236"/>
                </a:cubicBezTo>
                <a:cubicBezTo>
                  <a:pt x="216367" y="4182106"/>
                  <a:pt x="139497" y="4189463"/>
                  <a:pt x="61105" y="4174115"/>
                </a:cubicBezTo>
                <a:lnTo>
                  <a:pt x="13323" y="4171265"/>
                </a:lnTo>
                <a:lnTo>
                  <a:pt x="28554" y="3843045"/>
                </a:lnTo>
                <a:cubicBezTo>
                  <a:pt x="30457" y="3722610"/>
                  <a:pt x="27412" y="3602256"/>
                  <a:pt x="15626" y="3482187"/>
                </a:cubicBezTo>
                <a:cubicBezTo>
                  <a:pt x="-847" y="3335690"/>
                  <a:pt x="-4304" y="3188124"/>
                  <a:pt x="5296" y="3041068"/>
                </a:cubicBezTo>
                <a:cubicBezTo>
                  <a:pt x="11786" y="2956911"/>
                  <a:pt x="18539" y="2872754"/>
                  <a:pt x="22776" y="2788472"/>
                </a:cubicBezTo>
                <a:cubicBezTo>
                  <a:pt x="28180" y="2668580"/>
                  <a:pt x="25173" y="2548474"/>
                  <a:pt x="13771" y="2428964"/>
                </a:cubicBezTo>
                <a:cubicBezTo>
                  <a:pt x="4237" y="2337829"/>
                  <a:pt x="3177" y="2246070"/>
                  <a:pt x="10593" y="2154757"/>
                </a:cubicBezTo>
                <a:cubicBezTo>
                  <a:pt x="25690" y="1999286"/>
                  <a:pt x="9931" y="1843813"/>
                  <a:pt x="5032" y="1688466"/>
                </a:cubicBezTo>
                <a:cubicBezTo>
                  <a:pt x="-3577" y="1402691"/>
                  <a:pt x="20393" y="1117045"/>
                  <a:pt x="9666" y="831270"/>
                </a:cubicBezTo>
                <a:cubicBezTo>
                  <a:pt x="3841" y="689908"/>
                  <a:pt x="16420" y="548673"/>
                  <a:pt x="9666" y="407311"/>
                </a:cubicBezTo>
                <a:cubicBezTo>
                  <a:pt x="4105" y="306755"/>
                  <a:pt x="397" y="206200"/>
                  <a:pt x="4105" y="105518"/>
                </a:cubicBezTo>
                <a:cubicBezTo>
                  <a:pt x="5164" y="78059"/>
                  <a:pt x="5826" y="50473"/>
                  <a:pt x="9534" y="23396"/>
                </a:cubicBezTo>
                <a:close/>
              </a:path>
            </a:pathLst>
          </a:custGeom>
        </p:spPr>
      </p:pic>
      <p:sp>
        <p:nvSpPr>
          <p:cNvPr id="18" name="sketch line">
            <a:extLst>
              <a:ext uri="{FF2B5EF4-FFF2-40B4-BE49-F238E27FC236}">
                <a16:creationId xmlns:a16="http://schemas.microsoft.com/office/drawing/2014/main" id="{63C1A86C-B1A8-4AEC-B001-595C91716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83530" y="8106807"/>
            <a:ext cx="2331720" cy="27432"/>
          </a:xfrm>
          <a:custGeom>
            <a:avLst/>
            <a:gdLst>
              <a:gd name="csX0" fmla="*/ 0 w 2331720"/>
              <a:gd name="csY0" fmla="*/ 0 h 27432"/>
              <a:gd name="csX1" fmla="*/ 559613 w 2331720"/>
              <a:gd name="csY1" fmla="*/ 0 h 27432"/>
              <a:gd name="csX2" fmla="*/ 1142543 w 2331720"/>
              <a:gd name="csY2" fmla="*/ 0 h 27432"/>
              <a:gd name="csX3" fmla="*/ 1725473 w 2331720"/>
              <a:gd name="csY3" fmla="*/ 0 h 27432"/>
              <a:gd name="csX4" fmla="*/ 2331720 w 2331720"/>
              <a:gd name="csY4" fmla="*/ 0 h 27432"/>
              <a:gd name="csX5" fmla="*/ 2331720 w 2331720"/>
              <a:gd name="csY5" fmla="*/ 27432 h 27432"/>
              <a:gd name="csX6" fmla="*/ 1748790 w 2331720"/>
              <a:gd name="csY6" fmla="*/ 27432 h 27432"/>
              <a:gd name="csX7" fmla="*/ 1212494 w 2331720"/>
              <a:gd name="csY7" fmla="*/ 27432 h 27432"/>
              <a:gd name="csX8" fmla="*/ 676199 w 2331720"/>
              <a:gd name="csY8" fmla="*/ 27432 h 27432"/>
              <a:gd name="csX9" fmla="*/ 0 w 2331720"/>
              <a:gd name="csY9" fmla="*/ 27432 h 27432"/>
              <a:gd name="csX10" fmla="*/ 0 w 2331720"/>
              <a:gd name="csY10"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331720" h="27432" fill="none" extrusionOk="0">
                <a:moveTo>
                  <a:pt x="0" y="0"/>
                </a:moveTo>
                <a:cubicBezTo>
                  <a:pt x="193316" y="-14286"/>
                  <a:pt x="386509" y="-1125"/>
                  <a:pt x="559613" y="0"/>
                </a:cubicBezTo>
                <a:cubicBezTo>
                  <a:pt x="732717" y="1125"/>
                  <a:pt x="909882" y="-9285"/>
                  <a:pt x="1142543" y="0"/>
                </a:cubicBezTo>
                <a:cubicBezTo>
                  <a:pt x="1375204" y="9285"/>
                  <a:pt x="1490929" y="16422"/>
                  <a:pt x="1725473" y="0"/>
                </a:cubicBezTo>
                <a:cubicBezTo>
                  <a:pt x="1960017" y="-16422"/>
                  <a:pt x="2090698" y="-22558"/>
                  <a:pt x="2331720" y="0"/>
                </a:cubicBezTo>
                <a:cubicBezTo>
                  <a:pt x="2332023" y="11145"/>
                  <a:pt x="2331293" y="14758"/>
                  <a:pt x="2331720" y="27432"/>
                </a:cubicBezTo>
                <a:cubicBezTo>
                  <a:pt x="2105542" y="52313"/>
                  <a:pt x="2039251" y="32774"/>
                  <a:pt x="1748790" y="27432"/>
                </a:cubicBezTo>
                <a:cubicBezTo>
                  <a:pt x="1458329" y="22091"/>
                  <a:pt x="1436072" y="17457"/>
                  <a:pt x="1212494" y="27432"/>
                </a:cubicBezTo>
                <a:cubicBezTo>
                  <a:pt x="988916" y="37407"/>
                  <a:pt x="936768" y="34014"/>
                  <a:pt x="676199" y="27432"/>
                </a:cubicBezTo>
                <a:cubicBezTo>
                  <a:pt x="415630" y="20850"/>
                  <a:pt x="187181" y="2482"/>
                  <a:pt x="0" y="27432"/>
                </a:cubicBezTo>
                <a:cubicBezTo>
                  <a:pt x="-1145" y="17399"/>
                  <a:pt x="-496" y="9484"/>
                  <a:pt x="0" y="0"/>
                </a:cubicBezTo>
                <a:close/>
              </a:path>
              <a:path w="2331720" h="27432" stroke="0" extrusionOk="0">
                <a:moveTo>
                  <a:pt x="0" y="0"/>
                </a:moveTo>
                <a:cubicBezTo>
                  <a:pt x="139991" y="7893"/>
                  <a:pt x="383267" y="9775"/>
                  <a:pt x="559613" y="0"/>
                </a:cubicBezTo>
                <a:cubicBezTo>
                  <a:pt x="735959" y="-9775"/>
                  <a:pt x="830019" y="19030"/>
                  <a:pt x="1072591" y="0"/>
                </a:cubicBezTo>
                <a:cubicBezTo>
                  <a:pt x="1315163" y="-19030"/>
                  <a:pt x="1496242" y="-320"/>
                  <a:pt x="1702156" y="0"/>
                </a:cubicBezTo>
                <a:cubicBezTo>
                  <a:pt x="1908071" y="320"/>
                  <a:pt x="2097549" y="18703"/>
                  <a:pt x="2331720" y="0"/>
                </a:cubicBezTo>
                <a:cubicBezTo>
                  <a:pt x="2332591" y="6699"/>
                  <a:pt x="2332407" y="13731"/>
                  <a:pt x="2331720" y="27432"/>
                </a:cubicBezTo>
                <a:cubicBezTo>
                  <a:pt x="2093003" y="17823"/>
                  <a:pt x="1999036" y="42677"/>
                  <a:pt x="1795424" y="27432"/>
                </a:cubicBezTo>
                <a:cubicBezTo>
                  <a:pt x="1591812" y="12187"/>
                  <a:pt x="1414520" y="21492"/>
                  <a:pt x="1259129" y="27432"/>
                </a:cubicBezTo>
                <a:cubicBezTo>
                  <a:pt x="1103738" y="33372"/>
                  <a:pt x="912643" y="24838"/>
                  <a:pt x="629564" y="27432"/>
                </a:cubicBezTo>
                <a:cubicBezTo>
                  <a:pt x="346485" y="30026"/>
                  <a:pt x="198767" y="35305"/>
                  <a:pt x="0" y="27432"/>
                </a:cubicBezTo>
                <a:cubicBezTo>
                  <a:pt x="-806" y="19304"/>
                  <a:pt x="1360" y="903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554E550-3C99-051C-DE89-8E7C52DC35B0}"/>
              </a:ext>
            </a:extLst>
          </p:cNvPr>
          <p:cNvSpPr/>
          <p:nvPr/>
        </p:nvSpPr>
        <p:spPr>
          <a:xfrm>
            <a:off x="6981441" y="6844284"/>
            <a:ext cx="10355581" cy="2400300"/>
          </a:xfrm>
          <a:prstGeom prst="rect">
            <a:avLst/>
          </a:prstGeom>
        </p:spPr>
        <p:txBody>
          <a:bodyPr vert="horz" lIns="91440" tIns="45720" rIns="91440" bIns="45720" rtlCol="0" anchor="ctr">
            <a:normAutofit/>
          </a:bodyPr>
          <a:lstStyle/>
          <a:p>
            <a:pPr marL="285750" indent="-228600" eaLnBrk="1" hangingPunct="1">
              <a:lnSpc>
                <a:spcPct val="90000"/>
              </a:lnSpc>
              <a:spcAft>
                <a:spcPts val="600"/>
              </a:spcAft>
              <a:buFont typeface="Arial" panose="020B0604020202020204" pitchFamily="34" charset="0"/>
              <a:buChar char="•"/>
            </a:pPr>
            <a:r>
              <a:rPr lang="en-US" sz="3300" dirty="0">
                <a:latin typeface="+mn-lt"/>
              </a:rPr>
              <a:t>October 2024 – Executed Agreement</a:t>
            </a:r>
          </a:p>
          <a:p>
            <a:pPr marL="285750" indent="-228600" eaLnBrk="1" hangingPunct="1">
              <a:lnSpc>
                <a:spcPct val="90000"/>
              </a:lnSpc>
              <a:spcAft>
                <a:spcPts val="600"/>
              </a:spcAft>
              <a:buFont typeface="Arial" panose="020B0604020202020204" pitchFamily="34" charset="0"/>
              <a:buChar char="•"/>
            </a:pPr>
            <a:r>
              <a:rPr lang="en-US" sz="3300" dirty="0">
                <a:latin typeface="+mn-lt"/>
              </a:rPr>
              <a:t>October 2025 – Began setting poles</a:t>
            </a:r>
          </a:p>
          <a:p>
            <a:pPr marL="285750" indent="-228600" eaLnBrk="1" hangingPunct="1">
              <a:lnSpc>
                <a:spcPct val="90000"/>
              </a:lnSpc>
              <a:spcAft>
                <a:spcPts val="600"/>
              </a:spcAft>
              <a:buFont typeface="Arial" panose="020B0604020202020204" pitchFamily="34" charset="0"/>
              <a:buChar char="•"/>
            </a:pPr>
            <a:r>
              <a:rPr lang="en-US" sz="3300" dirty="0">
                <a:latin typeface="+mn-lt"/>
              </a:rPr>
              <a:t>June 2026 -  Finished</a:t>
            </a:r>
          </a:p>
          <a:p>
            <a:pPr marL="285750" indent="-228600" eaLnBrk="1" hangingPunct="1">
              <a:lnSpc>
                <a:spcPct val="90000"/>
              </a:lnSpc>
              <a:spcAft>
                <a:spcPts val="600"/>
              </a:spcAft>
              <a:buFont typeface="Arial" panose="020B0604020202020204" pitchFamily="34" charset="0"/>
              <a:buChar char="•"/>
            </a:pPr>
            <a:endParaRPr lang="en-US" sz="3300" dirty="0">
              <a:latin typeface="+mn-lt"/>
            </a:endParaRPr>
          </a:p>
          <a:p>
            <a:pPr marL="285750" indent="-228600" eaLnBrk="1" hangingPunct="1">
              <a:lnSpc>
                <a:spcPct val="90000"/>
              </a:lnSpc>
              <a:spcAft>
                <a:spcPts val="600"/>
              </a:spcAft>
              <a:buFont typeface="Arial" panose="020B0604020202020204" pitchFamily="34" charset="0"/>
              <a:buChar char="•"/>
            </a:pPr>
            <a:endParaRPr lang="en-US" sz="3300" dirty="0">
              <a:latin typeface="+mn-lt"/>
            </a:endParaRPr>
          </a:p>
        </p:txBody>
      </p:sp>
      <p:pic>
        <p:nvPicPr>
          <p:cNvPr id="2" name="object 4">
            <a:extLst>
              <a:ext uri="{FF2B5EF4-FFF2-40B4-BE49-F238E27FC236}">
                <a16:creationId xmlns:a16="http://schemas.microsoft.com/office/drawing/2014/main" id="{C89524F2-F124-B1AF-4D2E-6BFCD852B2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76430" y="7658100"/>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6388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8A119E3-B554-F7DC-5986-E1D6C8B8FC07}"/>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2593F786-33BA-2020-CBD9-2B7BA090B5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CFCBF282-B929-5859-B4FB-42A6155027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54D54B6D-F897-C704-A068-2DC29163AA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11DD1AC7-A3F3-7F9E-57AD-A58C3D5CAD09}"/>
              </a:ext>
            </a:extLst>
          </p:cNvPr>
          <p:cNvSpPr txBox="1">
            <a:spLocks/>
          </p:cNvSpPr>
          <p:nvPr/>
        </p:nvSpPr>
        <p:spPr>
          <a:xfrm>
            <a:off x="8458200" y="38100"/>
            <a:ext cx="8305800" cy="88795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3600" dirty="0">
                <a:solidFill>
                  <a:schemeClr val="tx1"/>
                </a:solidFill>
                <a:latin typeface="+mj-lt"/>
              </a:rPr>
              <a:t>Continued Overhead Utility Coordination</a:t>
            </a:r>
          </a:p>
        </p:txBody>
      </p:sp>
      <p:pic>
        <p:nvPicPr>
          <p:cNvPr id="7" name="Picture 6">
            <a:extLst>
              <a:ext uri="{FF2B5EF4-FFF2-40B4-BE49-F238E27FC236}">
                <a16:creationId xmlns:a16="http://schemas.microsoft.com/office/drawing/2014/main" id="{22D56911-5D31-50D8-4E6A-1C5377B2E9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3400" y="1362083"/>
            <a:ext cx="5450175" cy="5450175"/>
          </a:xfrm>
          <a:prstGeom prst="rect">
            <a:avLst/>
          </a:prstGeom>
        </p:spPr>
      </p:pic>
      <p:pic>
        <p:nvPicPr>
          <p:cNvPr id="10" name="Picture 9">
            <a:extLst>
              <a:ext uri="{FF2B5EF4-FFF2-40B4-BE49-F238E27FC236}">
                <a16:creationId xmlns:a16="http://schemas.microsoft.com/office/drawing/2014/main" id="{D7AC3CA0-6C55-5A62-40DD-755374F5007F}"/>
              </a:ext>
            </a:extLst>
          </p:cNvPr>
          <p:cNvPicPr>
            <a:picLocks noChangeAspect="1"/>
          </p:cNvPicPr>
          <p:nvPr/>
        </p:nvPicPr>
        <p:blipFill>
          <a:blip r:embed="rId7"/>
          <a:stretch>
            <a:fillRect/>
          </a:stretch>
        </p:blipFill>
        <p:spPr>
          <a:xfrm>
            <a:off x="3118523" y="981663"/>
            <a:ext cx="12668250" cy="8096250"/>
          </a:xfrm>
          <a:prstGeom prst="rect">
            <a:avLst/>
          </a:prstGeom>
        </p:spPr>
      </p:pic>
    </p:spTree>
    <p:extLst>
      <p:ext uri="{BB962C8B-B14F-4D97-AF65-F5344CB8AC3E}">
        <p14:creationId xmlns:p14="http://schemas.microsoft.com/office/powerpoint/2010/main" val="35551947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F94FC37-13B7-73E3-C669-8CCBF291A967}"/>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94B3E09D-0475-D2D9-DAA8-1C2B74E6B39F}"/>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E8015659-CEC4-D0CA-31F1-46DB5B316A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DE35CF72-361F-5AC4-B3DD-276F414BB1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itle 1">
            <a:extLst>
              <a:ext uri="{FF2B5EF4-FFF2-40B4-BE49-F238E27FC236}">
                <a16:creationId xmlns:a16="http://schemas.microsoft.com/office/drawing/2014/main" id="{CA8A3704-182B-24F4-0EE2-6D63B6458920}"/>
              </a:ext>
            </a:extLst>
          </p:cNvPr>
          <p:cNvSpPr txBox="1">
            <a:spLocks/>
          </p:cNvSpPr>
          <p:nvPr/>
        </p:nvSpPr>
        <p:spPr>
          <a:xfrm>
            <a:off x="1600200" y="3988195"/>
            <a:ext cx="4314645" cy="126895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3600" dirty="0">
                <a:latin typeface="+mj-lt"/>
              </a:rPr>
              <a:t>Utility Certification Note</a:t>
            </a:r>
          </a:p>
        </p:txBody>
      </p:sp>
      <p:pic>
        <p:nvPicPr>
          <p:cNvPr id="7" name="Picture 6">
            <a:extLst>
              <a:ext uri="{FF2B5EF4-FFF2-40B4-BE49-F238E27FC236}">
                <a16:creationId xmlns:a16="http://schemas.microsoft.com/office/drawing/2014/main" id="{BC2CCD62-7B0D-81B4-C15F-A0A8FE21DE36}"/>
              </a:ext>
            </a:extLst>
          </p:cNvPr>
          <p:cNvPicPr>
            <a:picLocks noChangeAspect="1"/>
          </p:cNvPicPr>
          <p:nvPr/>
        </p:nvPicPr>
        <p:blipFill>
          <a:blip r:embed="rId5"/>
          <a:stretch>
            <a:fillRect/>
          </a:stretch>
        </p:blipFill>
        <p:spPr>
          <a:xfrm>
            <a:off x="5914844" y="600017"/>
            <a:ext cx="10163355" cy="9035640"/>
          </a:xfrm>
          <a:prstGeom prst="rect">
            <a:avLst/>
          </a:prstGeom>
        </p:spPr>
      </p:pic>
      <p:sp>
        <p:nvSpPr>
          <p:cNvPr id="8" name="Title 1">
            <a:extLst>
              <a:ext uri="{FF2B5EF4-FFF2-40B4-BE49-F238E27FC236}">
                <a16:creationId xmlns:a16="http://schemas.microsoft.com/office/drawing/2014/main" id="{C41D85BF-03FB-1563-C80E-4AF23E36BE54}"/>
              </a:ext>
            </a:extLst>
          </p:cNvPr>
          <p:cNvSpPr txBox="1">
            <a:spLocks/>
          </p:cNvSpPr>
          <p:nvPr/>
        </p:nvSpPr>
        <p:spPr>
          <a:xfrm>
            <a:off x="1600200" y="5676900"/>
            <a:ext cx="4314645" cy="28194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3600" dirty="0">
                <a:latin typeface="+mj-lt"/>
              </a:rPr>
              <a:t>Project Includes Bid Item for Utility Coordination by the Contractor -- How much?</a:t>
            </a:r>
          </a:p>
        </p:txBody>
      </p:sp>
    </p:spTree>
    <p:extLst>
      <p:ext uri="{BB962C8B-B14F-4D97-AF65-F5344CB8AC3E}">
        <p14:creationId xmlns:p14="http://schemas.microsoft.com/office/powerpoint/2010/main" val="16313413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513C0-977E-6611-7978-9FA9DF0D358F}"/>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42E76CF8-D3A9-8281-9DA7-1305760B24DB}"/>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6EAF8253-D436-0F19-02C0-F90A54715D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563B3B85-FD91-9BF9-400E-381EAEE04E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Rectangle 1">
            <a:extLst>
              <a:ext uri="{FF2B5EF4-FFF2-40B4-BE49-F238E27FC236}">
                <a16:creationId xmlns:a16="http://schemas.microsoft.com/office/drawing/2014/main" id="{6C0E02CB-9873-5F3E-96EB-9EA1356CE5D1}"/>
              </a:ext>
            </a:extLst>
          </p:cNvPr>
          <p:cNvSpPr/>
          <p:nvPr/>
        </p:nvSpPr>
        <p:spPr>
          <a:xfrm>
            <a:off x="5377542" y="3162300"/>
            <a:ext cx="11843657" cy="6620928"/>
          </a:xfrm>
          <a:prstGeom prst="rect">
            <a:avLst/>
          </a:prstGeom>
        </p:spPr>
        <p:txBody>
          <a:bodyPr vert="horz" lIns="91440" tIns="45720" rIns="91440" bIns="45720" rtlCol="0" anchor="t">
            <a:noAutofit/>
          </a:bodyPr>
          <a:lstStyle/>
          <a:p>
            <a:pPr marL="0" marR="0">
              <a:lnSpc>
                <a:spcPct val="115000"/>
              </a:lnSpc>
              <a:spcAft>
                <a:spcPts val="800"/>
              </a:spcAft>
              <a:buNone/>
            </a:pPr>
            <a:r>
              <a:rPr lang="en-US" sz="4000" b="1" kern="0" dirty="0">
                <a:effectLst/>
                <a:latin typeface="Arial" panose="020B0604020202020204" pitchFamily="34" charset="0"/>
                <a:ea typeface="Times New Roman" panose="02020603050405020304" pitchFamily="18" charset="0"/>
                <a:cs typeface="Times New Roman" panose="02020603050405020304" pitchFamily="18" charset="0"/>
              </a:rPr>
              <a:t>Face Real Risks Immediately</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3200" b="1" kern="0" dirty="0">
                <a:effectLst/>
                <a:latin typeface="Arial" panose="020B0604020202020204" pitchFamily="34" charset="0"/>
                <a:ea typeface="Times New Roman" panose="02020603050405020304" pitchFamily="18" charset="0"/>
                <a:cs typeface="Times New Roman" panose="02020603050405020304" pitchFamily="18" charset="0"/>
              </a:rPr>
              <a:t>The Lesson:</a:t>
            </a:r>
            <a:r>
              <a:rPr lang="en-US" sz="3200" kern="0" dirty="0">
                <a:effectLst/>
                <a:latin typeface="Arial" panose="020B0604020202020204" pitchFamily="34" charset="0"/>
                <a:ea typeface="Times New Roman" panose="02020603050405020304" pitchFamily="18" charset="0"/>
                <a:cs typeface="Times New Roman" panose="02020603050405020304" pitchFamily="18" charset="0"/>
              </a:rPr>
              <a:t> Lead character Tommy Norris famously shuts down corporate denial by pointing out that you cannot run a volatile operation by pretending it is safe.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3200" b="1" kern="0" dirty="0">
                <a:effectLst/>
                <a:latin typeface="Arial" panose="020B0604020202020204" pitchFamily="34" charset="0"/>
                <a:ea typeface="Times New Roman" panose="02020603050405020304" pitchFamily="18" charset="0"/>
                <a:cs typeface="Times New Roman" panose="02020603050405020304" pitchFamily="18" charset="0"/>
              </a:rPr>
              <a:t>PM Application:</a:t>
            </a:r>
            <a:r>
              <a:rPr lang="en-US" sz="3200" kern="0" dirty="0">
                <a:effectLst/>
                <a:latin typeface="Arial" panose="020B0604020202020204" pitchFamily="34" charset="0"/>
                <a:ea typeface="Times New Roman" panose="02020603050405020304" pitchFamily="18" charset="0"/>
                <a:cs typeface="Times New Roman" panose="02020603050405020304" pitchFamily="18" charset="0"/>
              </a:rPr>
              <a:t> Do not hide bad news or sugarcoat project metrics. Address timeline delays, budget shortages, and technical failures early before small risks turn into full-scale disasters.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Title 1">
            <a:extLst>
              <a:ext uri="{FF2B5EF4-FFF2-40B4-BE49-F238E27FC236}">
                <a16:creationId xmlns:a16="http://schemas.microsoft.com/office/drawing/2014/main" id="{E2FE6B40-606B-043D-6688-6E08A635D288}"/>
              </a:ext>
            </a:extLst>
          </p:cNvPr>
          <p:cNvSpPr txBox="1">
            <a:spLocks/>
          </p:cNvSpPr>
          <p:nvPr/>
        </p:nvSpPr>
        <p:spPr>
          <a:xfrm>
            <a:off x="5410200" y="1333500"/>
            <a:ext cx="6713296" cy="126895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r>
              <a:rPr lang="en-US" dirty="0">
                <a:solidFill>
                  <a:schemeClr val="tx1"/>
                </a:solidFill>
              </a:rPr>
              <a:t>Project Management Lessons for a Utility Man </a:t>
            </a:r>
          </a:p>
        </p:txBody>
      </p:sp>
      <p:pic>
        <p:nvPicPr>
          <p:cNvPr id="5" name="Picture 4">
            <a:extLst>
              <a:ext uri="{FF2B5EF4-FFF2-40B4-BE49-F238E27FC236}">
                <a16:creationId xmlns:a16="http://schemas.microsoft.com/office/drawing/2014/main" id="{AEE6AB2B-16D2-13FE-FBC1-BE8B96F740B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288" y="8888122"/>
            <a:ext cx="2348919" cy="895106"/>
          </a:xfrm>
          <a:prstGeom prst="rect">
            <a:avLst/>
          </a:prstGeom>
        </p:spPr>
      </p:pic>
      <p:pic>
        <p:nvPicPr>
          <p:cNvPr id="6" name="Picture 5">
            <a:extLst>
              <a:ext uri="{FF2B5EF4-FFF2-40B4-BE49-F238E27FC236}">
                <a16:creationId xmlns:a16="http://schemas.microsoft.com/office/drawing/2014/main" id="{4A3F20D4-4DA0-1FA6-B25D-23ECBBA0536D}"/>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533400" y="8115300"/>
            <a:ext cx="1375060" cy="781034"/>
          </a:xfrm>
          <a:prstGeom prst="rect">
            <a:avLst/>
          </a:prstGeom>
        </p:spPr>
      </p:pic>
      <p:pic>
        <p:nvPicPr>
          <p:cNvPr id="4" name="Picture 3">
            <a:extLst>
              <a:ext uri="{FF2B5EF4-FFF2-40B4-BE49-F238E27FC236}">
                <a16:creationId xmlns:a16="http://schemas.microsoft.com/office/drawing/2014/main" id="{67326D77-9ED1-1AE9-27E3-133F7CCF000C}"/>
              </a:ext>
            </a:extLst>
          </p:cNvPr>
          <p:cNvPicPr>
            <a:picLocks noChangeAspect="1"/>
          </p:cNvPicPr>
          <p:nvPr/>
        </p:nvPicPr>
        <p:blipFill>
          <a:blip r:embed="rId7">
            <a:extLst>
              <a:ext uri="{28A0092B-C50C-407E-A947-70E740481C1C}">
                <a14:useLocalDpi xmlns:a14="http://schemas.microsoft.com/office/drawing/2010/main" val="0"/>
              </a:ext>
            </a:extLst>
          </a:blip>
          <a:srcRect l="1249" t="16151" r="63732" b="27016"/>
          <a:stretch>
            <a:fillRect/>
          </a:stretch>
        </p:blipFill>
        <p:spPr>
          <a:xfrm>
            <a:off x="14554200" y="0"/>
            <a:ext cx="3733800" cy="4039850"/>
          </a:xfrm>
          <a:prstGeom prst="rect">
            <a:avLst/>
          </a:prstGeom>
        </p:spPr>
      </p:pic>
    </p:spTree>
    <p:extLst>
      <p:ext uri="{BB962C8B-B14F-4D97-AF65-F5344CB8AC3E}">
        <p14:creationId xmlns:p14="http://schemas.microsoft.com/office/powerpoint/2010/main" val="22558027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0A7C3A5-9CE4-4B33-5367-FC92F88C7354}"/>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6292788B-6B12-88E3-AC25-22E803929CF4}"/>
              </a:ext>
            </a:extLst>
          </p:cNvPr>
          <p:cNvPicPr>
            <a:picLocks noChangeAspect="1"/>
          </p:cNvPicPr>
          <p:nvPr/>
        </p:nvPicPr>
        <p:blipFill>
          <a:blip r:embed="rId3"/>
          <a:stretch>
            <a:fillRect/>
          </a:stretch>
        </p:blipFill>
        <p:spPr>
          <a:xfrm>
            <a:off x="7518871" y="2703407"/>
            <a:ext cx="7188459" cy="4031411"/>
          </a:xfrm>
          <a:prstGeom prst="rect">
            <a:avLst/>
          </a:prstGeom>
        </p:spPr>
      </p:pic>
      <p:pic>
        <p:nvPicPr>
          <p:cNvPr id="9" name="Picture 8">
            <a:extLst>
              <a:ext uri="{FF2B5EF4-FFF2-40B4-BE49-F238E27FC236}">
                <a16:creationId xmlns:a16="http://schemas.microsoft.com/office/drawing/2014/main" id="{374E15BF-0FD6-1736-465D-D02079A2AB12}"/>
              </a:ext>
            </a:extLst>
          </p:cNvPr>
          <p:cNvPicPr>
            <a:picLocks noChangeAspect="1"/>
          </p:cNvPicPr>
          <p:nvPr/>
        </p:nvPicPr>
        <p:blipFill>
          <a:blip r:embed="rId4"/>
          <a:stretch>
            <a:fillRect/>
          </a:stretch>
        </p:blipFill>
        <p:spPr>
          <a:xfrm>
            <a:off x="984172" y="2703407"/>
            <a:ext cx="6430262" cy="4115567"/>
          </a:xfrm>
          <a:prstGeom prst="rect">
            <a:avLst/>
          </a:prstGeom>
        </p:spPr>
      </p:pic>
      <p:pic>
        <p:nvPicPr>
          <p:cNvPr id="3074" name="object 2">
            <a:extLst>
              <a:ext uri="{FF2B5EF4-FFF2-40B4-BE49-F238E27FC236}">
                <a16:creationId xmlns:a16="http://schemas.microsoft.com/office/drawing/2014/main" id="{1323F76A-F96B-AE52-DA65-21D0F0E73A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AF021322-D2F3-F1AD-D265-8D8DC843373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019088" y="80941"/>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9D368C8F-FA36-3ED3-1CFE-D0DEA857D3D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085EF045-81FB-EB63-5815-94F3377A0D41}"/>
              </a:ext>
            </a:extLst>
          </p:cNvPr>
          <p:cNvSpPr txBox="1">
            <a:spLocks/>
          </p:cNvSpPr>
          <p:nvPr/>
        </p:nvSpPr>
        <p:spPr>
          <a:xfrm>
            <a:off x="6324600" y="9525026"/>
            <a:ext cx="4314645" cy="72387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3600" dirty="0">
                <a:solidFill>
                  <a:schemeClr val="tx1"/>
                </a:solidFill>
                <a:latin typeface="+mj-lt"/>
              </a:rPr>
              <a:t>Will Bite You in the…. </a:t>
            </a:r>
          </a:p>
        </p:txBody>
      </p:sp>
      <p:sp>
        <p:nvSpPr>
          <p:cNvPr id="3" name="Rectangle 2">
            <a:extLst>
              <a:ext uri="{FF2B5EF4-FFF2-40B4-BE49-F238E27FC236}">
                <a16:creationId xmlns:a16="http://schemas.microsoft.com/office/drawing/2014/main" id="{B801423E-DAF7-A32C-8823-B713D91581FE}"/>
              </a:ext>
            </a:extLst>
          </p:cNvPr>
          <p:cNvSpPr/>
          <p:nvPr/>
        </p:nvSpPr>
        <p:spPr>
          <a:xfrm>
            <a:off x="3580670" y="2627878"/>
            <a:ext cx="7836408" cy="3881313"/>
          </a:xfrm>
          <a:prstGeom prst="rect">
            <a:avLst/>
          </a:prstGeom>
        </p:spPr>
        <p:txBody>
          <a:bodyPr vert="horz" lIns="91440" tIns="45720" rIns="91440" bIns="45720" rtlCol="0" anchor="t">
            <a:noAutofit/>
          </a:bodyPr>
          <a:lstStyle/>
          <a:p>
            <a:pPr marL="285750" indent="-285750">
              <a:buFont typeface="Arial" panose="020B0604020202020204" pitchFamily="34" charset="0"/>
              <a:buChar char="•"/>
            </a:pPr>
            <a:endParaRPr lang="en-US" sz="2400" dirty="0"/>
          </a:p>
        </p:txBody>
      </p:sp>
      <p:pic>
        <p:nvPicPr>
          <p:cNvPr id="1026" name="Picture 2" descr="Don't Be the A-S-S in Assuming, Instead Ask‏">
            <a:extLst>
              <a:ext uri="{FF2B5EF4-FFF2-40B4-BE49-F238E27FC236}">
                <a16:creationId xmlns:a16="http://schemas.microsoft.com/office/drawing/2014/main" id="{E35E95F4-9B01-C0FC-C34C-4D5E58427D25}"/>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320" r="4024" b="13607"/>
          <a:stretch>
            <a:fillRect/>
          </a:stretch>
        </p:blipFill>
        <p:spPr bwMode="auto">
          <a:xfrm>
            <a:off x="4953000" y="5432106"/>
            <a:ext cx="7696200" cy="410054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B9C9B02-216A-E751-81EA-BDBED741BF76}"/>
              </a:ext>
            </a:extLst>
          </p:cNvPr>
          <p:cNvSpPr/>
          <p:nvPr/>
        </p:nvSpPr>
        <p:spPr>
          <a:xfrm>
            <a:off x="3810000" y="1039040"/>
            <a:ext cx="12954000" cy="2684758"/>
          </a:xfrm>
          <a:prstGeom prst="rect">
            <a:avLst/>
          </a:prstGeom>
        </p:spPr>
        <p:txBody>
          <a:bodyPr vert="horz" lIns="91440" tIns="45720" rIns="91440" bIns="45720" rtlCol="0" anchor="t">
            <a:noAutofit/>
          </a:bodyPr>
          <a:lstStyle/>
          <a:p>
            <a:pPr marL="285750" indent="-285750">
              <a:buFont typeface="Arial" panose="020B0604020202020204" pitchFamily="34" charset="0"/>
              <a:buChar char="•"/>
            </a:pPr>
            <a:r>
              <a:rPr lang="en-US" sz="2400" dirty="0"/>
              <a:t>We established Weekly Meetings with LUC</a:t>
            </a:r>
          </a:p>
          <a:p>
            <a:pPr marL="285750" indent="-285750">
              <a:buFont typeface="Arial" panose="020B0604020202020204" pitchFamily="34" charset="0"/>
              <a:buChar char="•"/>
            </a:pPr>
            <a:r>
              <a:rPr lang="en-US" sz="2400" dirty="0"/>
              <a:t>Developed an exhibit and spreadsheet to track progress</a:t>
            </a:r>
          </a:p>
          <a:p>
            <a:pPr marL="285750" indent="-285750">
              <a:buFont typeface="Arial" panose="020B0604020202020204" pitchFamily="34" charset="0"/>
              <a:buChar char="•"/>
            </a:pPr>
            <a:r>
              <a:rPr lang="en-US" sz="2400" dirty="0"/>
              <a:t>District 11 tweaked the project design to assist with the acquisitions</a:t>
            </a:r>
          </a:p>
          <a:p>
            <a:pPr marL="285750" indent="-285750">
              <a:buFont typeface="Arial" panose="020B0604020202020204" pitchFamily="34" charset="0"/>
              <a:buChar char="•"/>
            </a:pPr>
            <a:r>
              <a:rPr lang="en-US" sz="2400" dirty="0"/>
              <a:t>District 11 provided contact info from ROW process</a:t>
            </a:r>
          </a:p>
        </p:txBody>
      </p:sp>
      <p:sp>
        <p:nvSpPr>
          <p:cNvPr id="7" name="Title 1">
            <a:extLst>
              <a:ext uri="{FF2B5EF4-FFF2-40B4-BE49-F238E27FC236}">
                <a16:creationId xmlns:a16="http://schemas.microsoft.com/office/drawing/2014/main" id="{ECF6FE40-A1C8-7648-A82C-36AA8E00EE30}"/>
              </a:ext>
            </a:extLst>
          </p:cNvPr>
          <p:cNvSpPr txBox="1">
            <a:spLocks/>
          </p:cNvSpPr>
          <p:nvPr/>
        </p:nvSpPr>
        <p:spPr>
          <a:xfrm>
            <a:off x="3810000" y="119470"/>
            <a:ext cx="10247086" cy="800100"/>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3600" dirty="0">
                <a:solidFill>
                  <a:schemeClr val="tx1"/>
                </a:solidFill>
                <a:latin typeface="+mj-lt"/>
              </a:rPr>
              <a:t>London Utility Commission – No Easements Acquired!</a:t>
            </a:r>
          </a:p>
        </p:txBody>
      </p:sp>
    </p:spTree>
    <p:extLst>
      <p:ext uri="{BB962C8B-B14F-4D97-AF65-F5344CB8AC3E}">
        <p14:creationId xmlns:p14="http://schemas.microsoft.com/office/powerpoint/2010/main" val="2055916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98481-C9AD-FBFB-3238-3936A9777124}"/>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73D1E43E-22BF-FEF8-AD5E-3DB288BB1651}"/>
              </a:ext>
            </a:extLst>
          </p:cNvPr>
          <p:cNvPicPr>
            <a:picLocks noChangeAspect="1"/>
          </p:cNvPicPr>
          <p:nvPr/>
        </p:nvPicPr>
        <p:blipFill>
          <a:blip r:embed="rId3"/>
          <a:stretch>
            <a:fillRect/>
          </a:stretch>
        </p:blipFill>
        <p:spPr>
          <a:xfrm>
            <a:off x="3348472" y="1996362"/>
            <a:ext cx="10504637" cy="6703424"/>
          </a:xfrm>
          <a:prstGeom prst="rect">
            <a:avLst/>
          </a:prstGeom>
        </p:spPr>
      </p:pic>
      <p:pic>
        <p:nvPicPr>
          <p:cNvPr id="4098" name="object 2">
            <a:extLst>
              <a:ext uri="{FF2B5EF4-FFF2-40B4-BE49-F238E27FC236}">
                <a16:creationId xmlns:a16="http://schemas.microsoft.com/office/drawing/2014/main" id="{9FDCAB8C-0C5A-D66F-2EC8-1481A1C357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79780751-8BD2-25AE-A503-8488CFA48E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9713BDFF-8047-E5DD-6251-513584BA194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E3F1FD64-4D5D-DDE8-B2D5-1E8DC1FB849D}"/>
              </a:ext>
            </a:extLst>
          </p:cNvPr>
          <p:cNvSpPr txBox="1">
            <a:spLocks/>
          </p:cNvSpPr>
          <p:nvPr/>
        </p:nvSpPr>
        <p:spPr>
          <a:xfrm>
            <a:off x="4659956" y="8832346"/>
            <a:ext cx="9296400" cy="126895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3600" dirty="0">
                <a:solidFill>
                  <a:schemeClr val="tx1"/>
                </a:solidFill>
                <a:latin typeface="+mj-lt"/>
              </a:rPr>
              <a:t>Utility Coordination Meeting on July 23, 2026</a:t>
            </a:r>
          </a:p>
        </p:txBody>
      </p:sp>
      <p:pic>
        <p:nvPicPr>
          <p:cNvPr id="7" name="Picture 6">
            <a:extLst>
              <a:ext uri="{FF2B5EF4-FFF2-40B4-BE49-F238E27FC236}">
                <a16:creationId xmlns:a16="http://schemas.microsoft.com/office/drawing/2014/main" id="{44470943-4FAE-E9D6-9734-FC512F90B35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288" y="8888122"/>
            <a:ext cx="2348919" cy="895106"/>
          </a:xfrm>
          <a:prstGeom prst="rect">
            <a:avLst/>
          </a:prstGeom>
        </p:spPr>
      </p:pic>
      <p:pic>
        <p:nvPicPr>
          <p:cNvPr id="8" name="Picture 7">
            <a:extLst>
              <a:ext uri="{FF2B5EF4-FFF2-40B4-BE49-F238E27FC236}">
                <a16:creationId xmlns:a16="http://schemas.microsoft.com/office/drawing/2014/main" id="{E81B9248-AB77-268C-8964-637CA034C9B1}"/>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533400" y="8115300"/>
            <a:ext cx="1375060" cy="781034"/>
          </a:xfrm>
          <a:prstGeom prst="rect">
            <a:avLst/>
          </a:prstGeom>
        </p:spPr>
      </p:pic>
      <p:pic>
        <p:nvPicPr>
          <p:cNvPr id="2" name="Picture 1">
            <a:extLst>
              <a:ext uri="{FF2B5EF4-FFF2-40B4-BE49-F238E27FC236}">
                <a16:creationId xmlns:a16="http://schemas.microsoft.com/office/drawing/2014/main" id="{71D3A049-BFF7-4C46-B396-93219EAB1BF3}"/>
              </a:ext>
            </a:extLst>
          </p:cNvPr>
          <p:cNvPicPr>
            <a:picLocks noChangeAspect="1"/>
          </p:cNvPicPr>
          <p:nvPr/>
        </p:nvPicPr>
        <p:blipFill>
          <a:blip r:embed="rId9"/>
          <a:stretch>
            <a:fillRect/>
          </a:stretch>
        </p:blipFill>
        <p:spPr>
          <a:xfrm>
            <a:off x="3287657" y="2007567"/>
            <a:ext cx="10504637" cy="6709166"/>
          </a:xfrm>
          <a:prstGeom prst="rect">
            <a:avLst/>
          </a:prstGeom>
        </p:spPr>
      </p:pic>
      <p:sp>
        <p:nvSpPr>
          <p:cNvPr id="3" name="Rectangle 2">
            <a:extLst>
              <a:ext uri="{FF2B5EF4-FFF2-40B4-BE49-F238E27FC236}">
                <a16:creationId xmlns:a16="http://schemas.microsoft.com/office/drawing/2014/main" id="{8CB90FD7-DEF8-F6C7-D9FC-4743F8549041}"/>
              </a:ext>
            </a:extLst>
          </p:cNvPr>
          <p:cNvSpPr/>
          <p:nvPr/>
        </p:nvSpPr>
        <p:spPr>
          <a:xfrm>
            <a:off x="3613298" y="1020586"/>
            <a:ext cx="12253118" cy="3957513"/>
          </a:xfrm>
          <a:prstGeom prst="rect">
            <a:avLst/>
          </a:prstGeom>
        </p:spPr>
        <p:txBody>
          <a:bodyPr vert="horz" lIns="91440" tIns="45720" rIns="91440" bIns="45720" rtlCol="0" anchor="t">
            <a:noAutofit/>
          </a:bodyPr>
          <a:lstStyle/>
          <a:p>
            <a:pPr marL="285750" indent="-285750">
              <a:buFont typeface="Arial" panose="020B0604020202020204" pitchFamily="34" charset="0"/>
              <a:buChar char="•"/>
            </a:pPr>
            <a:r>
              <a:rPr lang="en-US" sz="2400" dirty="0"/>
              <a:t>Condemnation parcels delayed the letting until this summer</a:t>
            </a:r>
          </a:p>
          <a:p>
            <a:pPr marL="285750" indent="-285750">
              <a:buFont typeface="Arial" panose="020B0604020202020204" pitchFamily="34" charset="0"/>
              <a:buChar char="•"/>
            </a:pPr>
            <a:r>
              <a:rPr lang="en-US" sz="2400" dirty="0"/>
              <a:t>Contractor the construction letting and reports that utilities cannot be cleared </a:t>
            </a:r>
          </a:p>
        </p:txBody>
      </p:sp>
      <p:sp>
        <p:nvSpPr>
          <p:cNvPr id="4" name="Title 1">
            <a:extLst>
              <a:ext uri="{FF2B5EF4-FFF2-40B4-BE49-F238E27FC236}">
                <a16:creationId xmlns:a16="http://schemas.microsoft.com/office/drawing/2014/main" id="{EB454B25-753E-0BFF-E875-F333DD10E19E}"/>
              </a:ext>
            </a:extLst>
          </p:cNvPr>
          <p:cNvSpPr txBox="1">
            <a:spLocks/>
          </p:cNvSpPr>
          <p:nvPr/>
        </p:nvSpPr>
        <p:spPr>
          <a:xfrm>
            <a:off x="3657600" y="-301674"/>
            <a:ext cx="4314645" cy="126895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3600" dirty="0">
                <a:solidFill>
                  <a:schemeClr val="tx1"/>
                </a:solidFill>
                <a:latin typeface="+mj-lt"/>
              </a:rPr>
              <a:t>July 2026 Letting</a:t>
            </a:r>
          </a:p>
        </p:txBody>
      </p:sp>
      <p:sp>
        <p:nvSpPr>
          <p:cNvPr id="5" name="Title 1">
            <a:extLst>
              <a:ext uri="{FF2B5EF4-FFF2-40B4-BE49-F238E27FC236}">
                <a16:creationId xmlns:a16="http://schemas.microsoft.com/office/drawing/2014/main" id="{5E1D6F98-9491-D44E-D9F4-F83E6B8FE073}"/>
              </a:ext>
            </a:extLst>
          </p:cNvPr>
          <p:cNvSpPr txBox="1">
            <a:spLocks/>
          </p:cNvSpPr>
          <p:nvPr/>
        </p:nvSpPr>
        <p:spPr>
          <a:xfrm>
            <a:off x="3735388" y="8656820"/>
            <a:ext cx="11049000" cy="93145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3600" dirty="0">
                <a:solidFill>
                  <a:schemeClr val="tx1"/>
                </a:solidFill>
                <a:latin typeface="+mj-lt"/>
              </a:rPr>
              <a:t>Planned Utility Phasing v. Highway Construction Phasing</a:t>
            </a:r>
          </a:p>
        </p:txBody>
      </p:sp>
    </p:spTree>
    <p:extLst>
      <p:ext uri="{BB962C8B-B14F-4D97-AF65-F5344CB8AC3E}">
        <p14:creationId xmlns:p14="http://schemas.microsoft.com/office/powerpoint/2010/main" val="35676419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4F664A8-5D54-107F-3FC6-238C764D6555}"/>
            </a:ext>
          </a:extLst>
        </p:cNvPr>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2124657F-85A5-7BA9-8FD1-26BECC6762A8}"/>
              </a:ext>
            </a:extLst>
          </p:cNvPr>
          <p:cNvPicPr>
            <a:picLocks noChangeAspect="1"/>
          </p:cNvPicPr>
          <p:nvPr/>
        </p:nvPicPr>
        <p:blipFill>
          <a:blip r:embed="rId3"/>
          <a:stretch>
            <a:fillRect/>
          </a:stretch>
        </p:blipFill>
        <p:spPr>
          <a:xfrm>
            <a:off x="487614" y="1599036"/>
            <a:ext cx="6964224" cy="4770492"/>
          </a:xfrm>
          <a:prstGeom prst="rect">
            <a:avLst/>
          </a:prstGeom>
        </p:spPr>
      </p:pic>
      <p:sp>
        <p:nvSpPr>
          <p:cNvPr id="32"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75120" y="8391537"/>
            <a:ext cx="4937760" cy="27432"/>
          </a:xfrm>
          <a:custGeom>
            <a:avLst/>
            <a:gdLst>
              <a:gd name="csX0" fmla="*/ 0 w 4937760"/>
              <a:gd name="csY0" fmla="*/ 0 h 27432"/>
              <a:gd name="csX1" fmla="*/ 567842 w 4937760"/>
              <a:gd name="csY1" fmla="*/ 0 h 27432"/>
              <a:gd name="csX2" fmla="*/ 1135685 w 4937760"/>
              <a:gd name="csY2" fmla="*/ 0 h 27432"/>
              <a:gd name="csX3" fmla="*/ 1851660 w 4937760"/>
              <a:gd name="csY3" fmla="*/ 0 h 27432"/>
              <a:gd name="csX4" fmla="*/ 2370125 w 4937760"/>
              <a:gd name="csY4" fmla="*/ 0 h 27432"/>
              <a:gd name="csX5" fmla="*/ 2888590 w 4937760"/>
              <a:gd name="csY5" fmla="*/ 0 h 27432"/>
              <a:gd name="csX6" fmla="*/ 3505810 w 4937760"/>
              <a:gd name="csY6" fmla="*/ 0 h 27432"/>
              <a:gd name="csX7" fmla="*/ 4024274 w 4937760"/>
              <a:gd name="csY7" fmla="*/ 0 h 27432"/>
              <a:gd name="csX8" fmla="*/ 4937760 w 4937760"/>
              <a:gd name="csY8" fmla="*/ 0 h 27432"/>
              <a:gd name="csX9" fmla="*/ 4937760 w 4937760"/>
              <a:gd name="csY9" fmla="*/ 27432 h 27432"/>
              <a:gd name="csX10" fmla="*/ 4419295 w 4937760"/>
              <a:gd name="csY10" fmla="*/ 27432 h 27432"/>
              <a:gd name="csX11" fmla="*/ 3900830 w 4937760"/>
              <a:gd name="csY11" fmla="*/ 27432 h 27432"/>
              <a:gd name="csX12" fmla="*/ 3283610 w 4937760"/>
              <a:gd name="csY12" fmla="*/ 27432 h 27432"/>
              <a:gd name="csX13" fmla="*/ 2765146 w 4937760"/>
              <a:gd name="csY13" fmla="*/ 27432 h 27432"/>
              <a:gd name="csX14" fmla="*/ 2296058 w 4937760"/>
              <a:gd name="csY14" fmla="*/ 27432 h 27432"/>
              <a:gd name="csX15" fmla="*/ 1678838 w 4937760"/>
              <a:gd name="csY15" fmla="*/ 27432 h 27432"/>
              <a:gd name="csX16" fmla="*/ 1061618 w 4937760"/>
              <a:gd name="csY16" fmla="*/ 27432 h 27432"/>
              <a:gd name="csX17" fmla="*/ 0 w 4937760"/>
              <a:gd name="csY17" fmla="*/ 27432 h 27432"/>
              <a:gd name="csX18" fmla="*/ 0 w 4937760"/>
              <a:gd name="csY18"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937760" h="27432" fill="none" extrusionOk="0">
                <a:moveTo>
                  <a:pt x="0" y="0"/>
                </a:moveTo>
                <a:cubicBezTo>
                  <a:pt x="151071" y="898"/>
                  <a:pt x="414304" y="10355"/>
                  <a:pt x="567842" y="0"/>
                </a:cubicBezTo>
                <a:cubicBezTo>
                  <a:pt x="721380" y="-10355"/>
                  <a:pt x="913955" y="23592"/>
                  <a:pt x="1135685" y="0"/>
                </a:cubicBezTo>
                <a:cubicBezTo>
                  <a:pt x="1357415" y="-23592"/>
                  <a:pt x="1656179" y="-14359"/>
                  <a:pt x="1851660" y="0"/>
                </a:cubicBezTo>
                <a:cubicBezTo>
                  <a:pt x="2047142" y="14359"/>
                  <a:pt x="2259566" y="-14455"/>
                  <a:pt x="2370125" y="0"/>
                </a:cubicBezTo>
                <a:cubicBezTo>
                  <a:pt x="2480684" y="14455"/>
                  <a:pt x="2753992" y="22579"/>
                  <a:pt x="2888590" y="0"/>
                </a:cubicBezTo>
                <a:cubicBezTo>
                  <a:pt x="3023188" y="-22579"/>
                  <a:pt x="3354327" y="24296"/>
                  <a:pt x="3505810" y="0"/>
                </a:cubicBezTo>
                <a:cubicBezTo>
                  <a:pt x="3657293" y="-24296"/>
                  <a:pt x="3767649" y="3652"/>
                  <a:pt x="4024274" y="0"/>
                </a:cubicBezTo>
                <a:cubicBezTo>
                  <a:pt x="4280899" y="-3652"/>
                  <a:pt x="4541928" y="-14384"/>
                  <a:pt x="4937760" y="0"/>
                </a:cubicBezTo>
                <a:cubicBezTo>
                  <a:pt x="4938470" y="9050"/>
                  <a:pt x="4937122" y="21151"/>
                  <a:pt x="4937760" y="27432"/>
                </a:cubicBezTo>
                <a:cubicBezTo>
                  <a:pt x="4792365" y="10076"/>
                  <a:pt x="4528041" y="17663"/>
                  <a:pt x="4419295" y="27432"/>
                </a:cubicBezTo>
                <a:cubicBezTo>
                  <a:pt x="4310549" y="37201"/>
                  <a:pt x="4126500" y="10618"/>
                  <a:pt x="3900830" y="27432"/>
                </a:cubicBezTo>
                <a:cubicBezTo>
                  <a:pt x="3675160" y="44246"/>
                  <a:pt x="3409924" y="31425"/>
                  <a:pt x="3283610" y="27432"/>
                </a:cubicBezTo>
                <a:cubicBezTo>
                  <a:pt x="3157296" y="23439"/>
                  <a:pt x="3011610" y="15782"/>
                  <a:pt x="2765146" y="27432"/>
                </a:cubicBezTo>
                <a:cubicBezTo>
                  <a:pt x="2518682" y="39082"/>
                  <a:pt x="2505970" y="40710"/>
                  <a:pt x="2296058" y="27432"/>
                </a:cubicBezTo>
                <a:cubicBezTo>
                  <a:pt x="2086146" y="14154"/>
                  <a:pt x="1890404" y="35142"/>
                  <a:pt x="1678838" y="27432"/>
                </a:cubicBezTo>
                <a:cubicBezTo>
                  <a:pt x="1467272" y="19722"/>
                  <a:pt x="1210839" y="46081"/>
                  <a:pt x="1061618" y="27432"/>
                </a:cubicBezTo>
                <a:cubicBezTo>
                  <a:pt x="912397" y="8783"/>
                  <a:pt x="424920" y="11180"/>
                  <a:pt x="0" y="27432"/>
                </a:cubicBezTo>
                <a:cubicBezTo>
                  <a:pt x="-1228" y="21145"/>
                  <a:pt x="-815" y="8816"/>
                  <a:pt x="0" y="0"/>
                </a:cubicBezTo>
                <a:close/>
              </a:path>
              <a:path w="4937760" h="27432" stroke="0" extrusionOk="0">
                <a:moveTo>
                  <a:pt x="0" y="0"/>
                </a:moveTo>
                <a:cubicBezTo>
                  <a:pt x="158580" y="-21299"/>
                  <a:pt x="375366" y="-9205"/>
                  <a:pt x="518465" y="0"/>
                </a:cubicBezTo>
                <a:cubicBezTo>
                  <a:pt x="661564" y="9205"/>
                  <a:pt x="901414" y="-31895"/>
                  <a:pt x="1234440" y="0"/>
                </a:cubicBezTo>
                <a:cubicBezTo>
                  <a:pt x="1567467" y="31895"/>
                  <a:pt x="1525818" y="3722"/>
                  <a:pt x="1703527" y="0"/>
                </a:cubicBezTo>
                <a:cubicBezTo>
                  <a:pt x="1881236" y="-3722"/>
                  <a:pt x="1964350" y="10238"/>
                  <a:pt x="2172614" y="0"/>
                </a:cubicBezTo>
                <a:cubicBezTo>
                  <a:pt x="2380878" y="-10238"/>
                  <a:pt x="2652196" y="-22475"/>
                  <a:pt x="2789834" y="0"/>
                </a:cubicBezTo>
                <a:cubicBezTo>
                  <a:pt x="2927472" y="22475"/>
                  <a:pt x="3160003" y="7911"/>
                  <a:pt x="3357677" y="0"/>
                </a:cubicBezTo>
                <a:cubicBezTo>
                  <a:pt x="3555351" y="-7911"/>
                  <a:pt x="3723575" y="-14515"/>
                  <a:pt x="4024274" y="0"/>
                </a:cubicBezTo>
                <a:cubicBezTo>
                  <a:pt x="4324973" y="14515"/>
                  <a:pt x="4666192" y="-31217"/>
                  <a:pt x="4937760" y="0"/>
                </a:cubicBezTo>
                <a:cubicBezTo>
                  <a:pt x="4937817" y="6776"/>
                  <a:pt x="4936595" y="20935"/>
                  <a:pt x="4937760" y="27432"/>
                </a:cubicBezTo>
                <a:cubicBezTo>
                  <a:pt x="4605662" y="51747"/>
                  <a:pt x="4434779" y="15280"/>
                  <a:pt x="4221785" y="27432"/>
                </a:cubicBezTo>
                <a:cubicBezTo>
                  <a:pt x="4008791" y="39584"/>
                  <a:pt x="3840732" y="43619"/>
                  <a:pt x="3653942" y="27432"/>
                </a:cubicBezTo>
                <a:cubicBezTo>
                  <a:pt x="3467152" y="11245"/>
                  <a:pt x="3368269" y="7352"/>
                  <a:pt x="3086100" y="27432"/>
                </a:cubicBezTo>
                <a:cubicBezTo>
                  <a:pt x="2803931" y="47512"/>
                  <a:pt x="2806928" y="31440"/>
                  <a:pt x="2567635" y="27432"/>
                </a:cubicBezTo>
                <a:cubicBezTo>
                  <a:pt x="2328342" y="23424"/>
                  <a:pt x="2237209" y="34202"/>
                  <a:pt x="1999793" y="27432"/>
                </a:cubicBezTo>
                <a:cubicBezTo>
                  <a:pt x="1762377" y="20662"/>
                  <a:pt x="1753212" y="30829"/>
                  <a:pt x="1530706" y="27432"/>
                </a:cubicBezTo>
                <a:cubicBezTo>
                  <a:pt x="1308200" y="24035"/>
                  <a:pt x="1164917" y="444"/>
                  <a:pt x="962863" y="27432"/>
                </a:cubicBezTo>
                <a:cubicBezTo>
                  <a:pt x="760809" y="54420"/>
                  <a:pt x="232406" y="72726"/>
                  <a:pt x="0" y="27432"/>
                </a:cubicBezTo>
                <a:cubicBezTo>
                  <a:pt x="-234" y="21031"/>
                  <a:pt x="-921" y="6323"/>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A9D9F63-0180-880B-5006-2DFBED9C10D3}"/>
              </a:ext>
            </a:extLst>
          </p:cNvPr>
          <p:cNvSpPr/>
          <p:nvPr/>
        </p:nvSpPr>
        <p:spPr>
          <a:xfrm>
            <a:off x="8153400" y="1638300"/>
            <a:ext cx="7836408" cy="8001000"/>
          </a:xfrm>
          <a:prstGeom prst="rect">
            <a:avLst/>
          </a:prstGeom>
        </p:spPr>
        <p:txBody>
          <a:bodyPr vert="horz" lIns="91440" tIns="45720" rIns="91440" bIns="45720" rtlCol="0" anchor="t">
            <a:noAutofit/>
          </a:bodyPr>
          <a:lstStyle/>
          <a:p>
            <a:pPr marL="285750" indent="-285750">
              <a:buFont typeface="Arial" panose="020B0604020202020204" pitchFamily="34" charset="0"/>
              <a:buChar char="•"/>
            </a:pPr>
            <a:endParaRPr lang="en-US" sz="2400" dirty="0"/>
          </a:p>
        </p:txBody>
      </p:sp>
      <p:sp>
        <p:nvSpPr>
          <p:cNvPr id="2" name="Title 1">
            <a:extLst>
              <a:ext uri="{FF2B5EF4-FFF2-40B4-BE49-F238E27FC236}">
                <a16:creationId xmlns:a16="http://schemas.microsoft.com/office/drawing/2014/main" id="{29132025-4478-9611-7C62-F3AD1BE5BB34}"/>
              </a:ext>
            </a:extLst>
          </p:cNvPr>
          <p:cNvSpPr txBox="1">
            <a:spLocks/>
          </p:cNvSpPr>
          <p:nvPr/>
        </p:nvSpPr>
        <p:spPr>
          <a:xfrm>
            <a:off x="1889760" y="2468504"/>
            <a:ext cx="4314645" cy="126895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endParaRPr lang="en-US" sz="3600" dirty="0">
              <a:solidFill>
                <a:schemeClr val="tx1"/>
              </a:solidFill>
              <a:latin typeface="+mj-lt"/>
            </a:endParaRPr>
          </a:p>
        </p:txBody>
      </p:sp>
      <p:sp>
        <p:nvSpPr>
          <p:cNvPr id="3" name="Rectangle 2">
            <a:extLst>
              <a:ext uri="{FF2B5EF4-FFF2-40B4-BE49-F238E27FC236}">
                <a16:creationId xmlns:a16="http://schemas.microsoft.com/office/drawing/2014/main" id="{D3BBE429-F978-3CBA-A4CB-088C28A3C926}"/>
              </a:ext>
            </a:extLst>
          </p:cNvPr>
          <p:cNvSpPr/>
          <p:nvPr/>
        </p:nvSpPr>
        <p:spPr>
          <a:xfrm>
            <a:off x="3215482" y="1289380"/>
            <a:ext cx="10043318" cy="3957513"/>
          </a:xfrm>
          <a:prstGeom prst="rect">
            <a:avLst/>
          </a:prstGeom>
        </p:spPr>
        <p:txBody>
          <a:bodyPr vert="horz" lIns="91440" tIns="45720" rIns="91440" bIns="45720" rtlCol="0" anchor="t">
            <a:noAutofit/>
          </a:bodyPr>
          <a:lstStyle/>
          <a:p>
            <a:pPr marL="285750" indent="-285750">
              <a:buFont typeface="Arial" panose="020B0604020202020204" pitchFamily="34" charset="0"/>
              <a:buChar char="•"/>
            </a:pPr>
            <a:endParaRPr lang="en-US" sz="2400" dirty="0">
              <a:solidFill>
                <a:srgbClr val="00639F"/>
              </a:solidFill>
            </a:endParaRPr>
          </a:p>
        </p:txBody>
      </p:sp>
      <p:pic>
        <p:nvPicPr>
          <p:cNvPr id="15" name="object 4">
            <a:extLst>
              <a:ext uri="{FF2B5EF4-FFF2-40B4-BE49-F238E27FC236}">
                <a16:creationId xmlns:a16="http://schemas.microsoft.com/office/drawing/2014/main" id="{0A38B856-BC34-7AF4-22D2-48E6A5FC1B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627" y="735488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C06733FB-EC19-39E0-1622-DE4A1D4A316E}"/>
              </a:ext>
            </a:extLst>
          </p:cNvPr>
          <p:cNvPicPr>
            <a:picLocks noChangeAspect="1"/>
          </p:cNvPicPr>
          <p:nvPr/>
        </p:nvPicPr>
        <p:blipFill>
          <a:blip r:embed="rId5"/>
          <a:srcRect l="3042"/>
          <a:stretch>
            <a:fillRect/>
          </a:stretch>
        </p:blipFill>
        <p:spPr>
          <a:xfrm>
            <a:off x="5794718" y="348105"/>
            <a:ext cx="11760253" cy="7710206"/>
          </a:xfrm>
          <a:prstGeom prst="rect">
            <a:avLst/>
          </a:prstGeom>
        </p:spPr>
      </p:pic>
      <p:sp>
        <p:nvSpPr>
          <p:cNvPr id="8" name="Title 1">
            <a:extLst>
              <a:ext uri="{FF2B5EF4-FFF2-40B4-BE49-F238E27FC236}">
                <a16:creationId xmlns:a16="http://schemas.microsoft.com/office/drawing/2014/main" id="{2C125F3F-84BE-DF00-CDA6-00DD03921D50}"/>
              </a:ext>
            </a:extLst>
          </p:cNvPr>
          <p:cNvSpPr txBox="1">
            <a:spLocks/>
          </p:cNvSpPr>
          <p:nvPr/>
        </p:nvSpPr>
        <p:spPr>
          <a:xfrm>
            <a:off x="460720" y="548350"/>
            <a:ext cx="5333999" cy="8214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lgn="ctr">
              <a:spcAft>
                <a:spcPts val="600"/>
              </a:spcAft>
            </a:pPr>
            <a:r>
              <a:rPr lang="en-US" sz="4800" dirty="0">
                <a:solidFill>
                  <a:schemeClr val="tx1"/>
                </a:solidFill>
                <a:latin typeface="+mj-lt"/>
              </a:rPr>
              <a:t>August 2026 Letting</a:t>
            </a:r>
          </a:p>
        </p:txBody>
      </p:sp>
      <p:sp>
        <p:nvSpPr>
          <p:cNvPr id="6" name="Rectangle 5">
            <a:extLst>
              <a:ext uri="{FF2B5EF4-FFF2-40B4-BE49-F238E27FC236}">
                <a16:creationId xmlns:a16="http://schemas.microsoft.com/office/drawing/2014/main" id="{E292386D-2D4F-5BA5-0645-89EF94BE2A62}"/>
              </a:ext>
            </a:extLst>
          </p:cNvPr>
          <p:cNvSpPr/>
          <p:nvPr/>
        </p:nvSpPr>
        <p:spPr>
          <a:xfrm>
            <a:off x="8283766" y="8568358"/>
            <a:ext cx="8722500" cy="1569252"/>
          </a:xfrm>
          <a:prstGeom prst="rect">
            <a:avLst/>
          </a:prstGeom>
        </p:spPr>
        <p:txBody>
          <a:bodyPr vert="horz" lIns="91440" tIns="45720" rIns="91440" bIns="45720" rtlCol="0" anchor="ctr">
            <a:normAutofit fontScale="40000" lnSpcReduction="20000"/>
          </a:bodyPr>
          <a:lstStyle/>
          <a:p>
            <a:pPr marL="285750" indent="-228600" eaLnBrk="1" hangingPunct="1">
              <a:lnSpc>
                <a:spcPct val="90000"/>
              </a:lnSpc>
              <a:spcAft>
                <a:spcPts val="600"/>
              </a:spcAft>
              <a:buFont typeface="Arial" panose="020B0604020202020204" pitchFamily="34" charset="0"/>
              <a:buChar char="•"/>
            </a:pPr>
            <a:endParaRPr lang="en-US" sz="2300" dirty="0">
              <a:latin typeface="+mn-lt"/>
            </a:endParaRPr>
          </a:p>
          <a:p>
            <a:pPr marL="285750" indent="-228600" eaLnBrk="1" hangingPunct="1">
              <a:lnSpc>
                <a:spcPct val="90000"/>
              </a:lnSpc>
              <a:spcAft>
                <a:spcPts val="600"/>
              </a:spcAft>
              <a:buFont typeface="Arial" panose="020B0604020202020204" pitchFamily="34" charset="0"/>
              <a:buChar char="•"/>
            </a:pPr>
            <a:endParaRPr lang="en-US" sz="5500" b="1" dirty="0">
              <a:latin typeface="+mn-lt"/>
            </a:endParaRPr>
          </a:p>
          <a:p>
            <a:pPr marL="57150" eaLnBrk="1" hangingPunct="1">
              <a:lnSpc>
                <a:spcPct val="90000"/>
              </a:lnSpc>
              <a:spcAft>
                <a:spcPts val="600"/>
              </a:spcAft>
            </a:pPr>
            <a:r>
              <a:rPr lang="en-US" sz="5500" b="1" dirty="0">
                <a:latin typeface="+mn-lt"/>
              </a:rPr>
              <a:t>“Utilities seem to be in good shape.  We talked to the companies, and they told us they can meet the schedule.” </a:t>
            </a:r>
          </a:p>
          <a:p>
            <a:pPr marL="57150" eaLnBrk="1" hangingPunct="1">
              <a:lnSpc>
                <a:spcPct val="90000"/>
              </a:lnSpc>
              <a:spcAft>
                <a:spcPts val="600"/>
              </a:spcAft>
            </a:pPr>
            <a:r>
              <a:rPr lang="en-US" sz="5500" b="1" dirty="0">
                <a:latin typeface="+mn-lt"/>
              </a:rPr>
              <a:t>				- Brian Billings, VP, ATS Construction</a:t>
            </a:r>
          </a:p>
          <a:p>
            <a:pPr marL="285750" indent="-228600" eaLnBrk="1" hangingPunct="1">
              <a:lnSpc>
                <a:spcPct val="90000"/>
              </a:lnSpc>
              <a:spcAft>
                <a:spcPts val="600"/>
              </a:spcAft>
              <a:buFont typeface="Arial" panose="020B0604020202020204" pitchFamily="34" charset="0"/>
              <a:buChar char="•"/>
            </a:pPr>
            <a:endParaRPr lang="en-US" sz="2300" dirty="0">
              <a:latin typeface="+mn-lt"/>
            </a:endParaRPr>
          </a:p>
          <a:p>
            <a:pPr marL="285750" indent="-228600" eaLnBrk="1" hangingPunct="1">
              <a:lnSpc>
                <a:spcPct val="90000"/>
              </a:lnSpc>
              <a:spcAft>
                <a:spcPts val="600"/>
              </a:spcAft>
              <a:buFont typeface="Arial" panose="020B0604020202020204" pitchFamily="34" charset="0"/>
              <a:buChar char="•"/>
            </a:pPr>
            <a:endParaRPr lang="en-US" sz="2300" dirty="0">
              <a:latin typeface="+mn-lt"/>
            </a:endParaRPr>
          </a:p>
          <a:p>
            <a:pPr marL="285750" indent="-228600" eaLnBrk="1" hangingPunct="1">
              <a:lnSpc>
                <a:spcPct val="90000"/>
              </a:lnSpc>
              <a:spcAft>
                <a:spcPts val="600"/>
              </a:spcAft>
              <a:buFont typeface="Arial" panose="020B0604020202020204" pitchFamily="34" charset="0"/>
              <a:buChar char="•"/>
            </a:pPr>
            <a:endParaRPr lang="en-US" sz="2300" dirty="0">
              <a:latin typeface="+mn-lt"/>
            </a:endParaRPr>
          </a:p>
        </p:txBody>
      </p:sp>
      <p:sp>
        <p:nvSpPr>
          <p:cNvPr id="9" name="Title 1">
            <a:extLst>
              <a:ext uri="{FF2B5EF4-FFF2-40B4-BE49-F238E27FC236}">
                <a16:creationId xmlns:a16="http://schemas.microsoft.com/office/drawing/2014/main" id="{9775C35E-BF82-DB3D-8D60-12B0ECE5733F}"/>
              </a:ext>
            </a:extLst>
          </p:cNvPr>
          <p:cNvSpPr txBox="1">
            <a:spLocks/>
          </p:cNvSpPr>
          <p:nvPr/>
        </p:nvSpPr>
        <p:spPr>
          <a:xfrm>
            <a:off x="3702457" y="8590516"/>
            <a:ext cx="4314645" cy="120694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3600" dirty="0">
                <a:solidFill>
                  <a:schemeClr val="tx1"/>
                </a:solidFill>
                <a:latin typeface="+mj-lt"/>
              </a:rPr>
              <a:t>ATS Bid $40,000 for Utility Coordination</a:t>
            </a:r>
          </a:p>
        </p:txBody>
      </p:sp>
    </p:spTree>
    <p:extLst>
      <p:ext uri="{BB962C8B-B14F-4D97-AF65-F5344CB8AC3E}">
        <p14:creationId xmlns:p14="http://schemas.microsoft.com/office/powerpoint/2010/main" val="349387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E50AD-EF78-7284-151C-1B7DEF4FC116}"/>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4F2BD1A1-6230-1BFC-48B3-2B5C07115990}"/>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A78001B4-4660-289E-6528-D6AD747886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3B15885C-E155-CC8C-3E79-C6717B3206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Rectangle 1">
            <a:extLst>
              <a:ext uri="{FF2B5EF4-FFF2-40B4-BE49-F238E27FC236}">
                <a16:creationId xmlns:a16="http://schemas.microsoft.com/office/drawing/2014/main" id="{9B7D0BED-5C2D-EC93-BD19-39B2BDF5A305}"/>
              </a:ext>
            </a:extLst>
          </p:cNvPr>
          <p:cNvSpPr/>
          <p:nvPr/>
        </p:nvSpPr>
        <p:spPr>
          <a:xfrm>
            <a:off x="3130825" y="4229100"/>
            <a:ext cx="11843657" cy="6620928"/>
          </a:xfrm>
          <a:prstGeom prst="rect">
            <a:avLst/>
          </a:prstGeom>
        </p:spPr>
        <p:txBody>
          <a:bodyPr vert="horz" lIns="91440" tIns="45720" rIns="91440" bIns="45720" rtlCol="0" anchor="t">
            <a:noAutofit/>
          </a:bodyPr>
          <a:lstStyle/>
          <a:p>
            <a:pPr marL="0" marR="0">
              <a:lnSpc>
                <a:spcPct val="115000"/>
              </a:lnSpc>
              <a:spcAft>
                <a:spcPts val="800"/>
              </a:spcAft>
              <a:buNone/>
            </a:pPr>
            <a:r>
              <a:rPr lang="en-US" sz="3200" b="1" kern="0" dirty="0">
                <a:effectLst/>
                <a:latin typeface="Arial" panose="020B0604020202020204" pitchFamily="34" charset="0"/>
                <a:ea typeface="Times New Roman" panose="02020603050405020304" pitchFamily="18" charset="0"/>
                <a:cs typeface="Times New Roman" panose="02020603050405020304" pitchFamily="18" charset="0"/>
              </a:rPr>
              <a:t>Take Total Ownership During Crises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3200" b="1" kern="0" dirty="0">
                <a:effectLst/>
                <a:latin typeface="Arial" panose="020B0604020202020204" pitchFamily="34" charset="0"/>
                <a:ea typeface="Times New Roman" panose="02020603050405020304" pitchFamily="18" charset="0"/>
                <a:cs typeface="Times New Roman" panose="02020603050405020304" pitchFamily="18" charset="0"/>
              </a:rPr>
              <a:t>The Lesson:</a:t>
            </a:r>
            <a:r>
              <a:rPr lang="en-US" sz="3200" kern="0" dirty="0">
                <a:effectLst/>
                <a:latin typeface="Arial" panose="020B0604020202020204" pitchFamily="34" charset="0"/>
                <a:ea typeface="Times New Roman" panose="02020603050405020304" pitchFamily="18" charset="0"/>
                <a:cs typeface="Times New Roman" panose="02020603050405020304" pitchFamily="18" charset="0"/>
              </a:rPr>
              <a:t> When accidents or disasters strike on the patch, Tommy does not pass the buck; he steps right into the chaos, takes responsibility, and starts giving direct orders.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3200" b="1" kern="0" dirty="0">
                <a:effectLst/>
                <a:latin typeface="Arial" panose="020B0604020202020204" pitchFamily="34" charset="0"/>
                <a:ea typeface="Times New Roman" panose="02020603050405020304" pitchFamily="18" charset="0"/>
                <a:cs typeface="Times New Roman" panose="02020603050405020304" pitchFamily="18" charset="0"/>
              </a:rPr>
              <a:t>PM Application:</a:t>
            </a:r>
            <a:r>
              <a:rPr lang="en-US" sz="3200" kern="0" dirty="0">
                <a:effectLst/>
                <a:latin typeface="Arial" panose="020B0604020202020204" pitchFamily="34" charset="0"/>
                <a:ea typeface="Times New Roman" panose="02020603050405020304" pitchFamily="18" charset="0"/>
                <a:cs typeface="Times New Roman" panose="02020603050405020304" pitchFamily="18" charset="0"/>
              </a:rPr>
              <a:t> When a project goes off the rails, stop looking for someone to blame. Step up immediately, coordinate the recovery steps, and guide your team through the resolution.</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Title 1">
            <a:extLst>
              <a:ext uri="{FF2B5EF4-FFF2-40B4-BE49-F238E27FC236}">
                <a16:creationId xmlns:a16="http://schemas.microsoft.com/office/drawing/2014/main" id="{69BC551E-4D41-E275-CE96-4DFF90B4EBBF}"/>
              </a:ext>
            </a:extLst>
          </p:cNvPr>
          <p:cNvSpPr txBox="1">
            <a:spLocks/>
          </p:cNvSpPr>
          <p:nvPr/>
        </p:nvSpPr>
        <p:spPr>
          <a:xfrm>
            <a:off x="4861410" y="2724092"/>
            <a:ext cx="6713296" cy="126895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r>
              <a:rPr lang="en-US" dirty="0">
                <a:solidFill>
                  <a:schemeClr val="tx1"/>
                </a:solidFill>
              </a:rPr>
              <a:t>Landman Project Management Lessons </a:t>
            </a:r>
          </a:p>
        </p:txBody>
      </p:sp>
      <p:pic>
        <p:nvPicPr>
          <p:cNvPr id="4" name="Picture 3">
            <a:extLst>
              <a:ext uri="{FF2B5EF4-FFF2-40B4-BE49-F238E27FC236}">
                <a16:creationId xmlns:a16="http://schemas.microsoft.com/office/drawing/2014/main" id="{B9DFC56C-BF26-9C43-C018-E00BE1EB64E0}"/>
              </a:ext>
            </a:extLst>
          </p:cNvPr>
          <p:cNvPicPr>
            <a:picLocks noChangeAspect="1"/>
          </p:cNvPicPr>
          <p:nvPr/>
        </p:nvPicPr>
        <p:blipFill>
          <a:blip r:embed="rId5">
            <a:extLst>
              <a:ext uri="{28A0092B-C50C-407E-A947-70E740481C1C}">
                <a14:useLocalDpi xmlns:a14="http://schemas.microsoft.com/office/drawing/2010/main" val="0"/>
              </a:ext>
            </a:extLst>
          </a:blip>
          <a:srcRect l="1249" t="16151" r="63732" b="27016"/>
          <a:stretch>
            <a:fillRect/>
          </a:stretch>
        </p:blipFill>
        <p:spPr>
          <a:xfrm>
            <a:off x="13807282" y="0"/>
            <a:ext cx="4480718" cy="4847990"/>
          </a:xfrm>
          <a:prstGeom prst="rect">
            <a:avLst/>
          </a:prstGeom>
        </p:spPr>
      </p:pic>
    </p:spTree>
    <p:extLst>
      <p:ext uri="{BB962C8B-B14F-4D97-AF65-F5344CB8AC3E}">
        <p14:creationId xmlns:p14="http://schemas.microsoft.com/office/powerpoint/2010/main" val="24229641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08703B-9CBA-4C82-7591-D7AF5DFA8533}"/>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3C210E6-A35A-4F68-8D60-801A019C75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AAE7496-A16B-B4EB-097F-9DE7107E0E53}"/>
              </a:ext>
            </a:extLst>
          </p:cNvPr>
          <p:cNvPicPr>
            <a:picLocks noChangeAspect="1"/>
          </p:cNvPicPr>
          <p:nvPr/>
        </p:nvPicPr>
        <p:blipFill>
          <a:blip r:embed="rId3"/>
          <a:srcRect r="6315"/>
          <a:stretch>
            <a:fillRect/>
          </a:stretch>
        </p:blipFill>
        <p:spPr>
          <a:xfrm>
            <a:off x="4704583" y="10"/>
            <a:ext cx="7468956" cy="5102342"/>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3" name="Picture 2">
            <a:extLst>
              <a:ext uri="{FF2B5EF4-FFF2-40B4-BE49-F238E27FC236}">
                <a16:creationId xmlns:a16="http://schemas.microsoft.com/office/drawing/2014/main" id="{893C2BE1-3B71-B1D8-F413-EBD91959EB62}"/>
              </a:ext>
            </a:extLst>
          </p:cNvPr>
          <p:cNvPicPr>
            <a:picLocks noChangeAspect="1"/>
          </p:cNvPicPr>
          <p:nvPr/>
        </p:nvPicPr>
        <p:blipFill>
          <a:blip r:embed="rId4"/>
          <a:srcRect l="2095" r="6694" b="2"/>
          <a:stretch>
            <a:fillRect/>
          </a:stretch>
        </p:blipFill>
        <p:spPr>
          <a:xfrm>
            <a:off x="11072535" y="5184649"/>
            <a:ext cx="7215465" cy="5102352"/>
          </a:xfrm>
          <a:custGeom>
            <a:avLst/>
            <a:gdLst/>
            <a:ahLst/>
            <a:cxnLst/>
            <a:rect l="l" t="t" r="r" b="b"/>
            <a:pathLst>
              <a:path w="4810310" h="3401568">
                <a:moveTo>
                  <a:pt x="781270" y="0"/>
                </a:moveTo>
                <a:lnTo>
                  <a:pt x="4810310" y="0"/>
                </a:lnTo>
                <a:lnTo>
                  <a:pt x="4810310" y="3401568"/>
                </a:lnTo>
                <a:lnTo>
                  <a:pt x="0" y="3401568"/>
                </a:lnTo>
                <a:lnTo>
                  <a:pt x="1963" y="3397912"/>
                </a:lnTo>
                <a:cubicBezTo>
                  <a:pt x="454182" y="2512619"/>
                  <a:pt x="736170" y="1430108"/>
                  <a:pt x="776876" y="254399"/>
                </a:cubicBezTo>
                <a:close/>
              </a:path>
            </a:pathLst>
          </a:custGeom>
        </p:spPr>
      </p:pic>
      <p:pic>
        <p:nvPicPr>
          <p:cNvPr id="13" name="Picture 12">
            <a:extLst>
              <a:ext uri="{FF2B5EF4-FFF2-40B4-BE49-F238E27FC236}">
                <a16:creationId xmlns:a16="http://schemas.microsoft.com/office/drawing/2014/main" id="{5DBF0973-6AF9-E400-356C-DC559049EDB5}"/>
              </a:ext>
            </a:extLst>
          </p:cNvPr>
          <p:cNvPicPr>
            <a:picLocks noChangeAspect="1"/>
          </p:cNvPicPr>
          <p:nvPr/>
        </p:nvPicPr>
        <p:blipFill>
          <a:blip r:embed="rId5"/>
          <a:srcRect l="2556" r="4049" b="2"/>
          <a:stretch>
            <a:fillRect/>
          </a:stretch>
        </p:blipFill>
        <p:spPr>
          <a:xfrm>
            <a:off x="4784142" y="5184648"/>
            <a:ext cx="7388218" cy="5102352"/>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useBgFill="1">
        <p:nvSpPr>
          <p:cNvPr id="20" name="Freeform: Shape 19">
            <a:extLst>
              <a:ext uri="{FF2B5EF4-FFF2-40B4-BE49-F238E27FC236}">
                <a16:creationId xmlns:a16="http://schemas.microsoft.com/office/drawing/2014/main" id="{AC0D06B0-F19C-459E-B221-A34B506FB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18722" cy="10287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2" name="Freeform: Shape 21">
            <a:extLst>
              <a:ext uri="{FF2B5EF4-FFF2-40B4-BE49-F238E27FC236}">
                <a16:creationId xmlns:a16="http://schemas.microsoft.com/office/drawing/2014/main" id="{345B26DA-1C6B-4C66-81C9-9C1877FC2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05005" cy="10287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1">
            <a:extLst>
              <a:ext uri="{FF2B5EF4-FFF2-40B4-BE49-F238E27FC236}">
                <a16:creationId xmlns:a16="http://schemas.microsoft.com/office/drawing/2014/main" id="{DE142335-9DC1-9371-0A17-E0DAF88AC308}"/>
              </a:ext>
            </a:extLst>
          </p:cNvPr>
          <p:cNvSpPr txBox="1">
            <a:spLocks/>
          </p:cNvSpPr>
          <p:nvPr/>
        </p:nvSpPr>
        <p:spPr>
          <a:xfrm>
            <a:off x="3296791" y="2933700"/>
            <a:ext cx="4210812" cy="299799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4200" kern="1200" dirty="0">
                <a:solidFill>
                  <a:schemeClr val="tx1"/>
                </a:solidFill>
                <a:latin typeface="+mj-lt"/>
                <a:ea typeface="+mj-ea"/>
                <a:cs typeface="+mj-cs"/>
              </a:rPr>
              <a:t>LUC and </a:t>
            </a:r>
          </a:p>
          <a:p>
            <a:pPr>
              <a:spcAft>
                <a:spcPts val="600"/>
              </a:spcAft>
            </a:pPr>
            <a:r>
              <a:rPr lang="en-US" sz="4200" kern="1200" dirty="0">
                <a:solidFill>
                  <a:schemeClr val="tx1"/>
                </a:solidFill>
                <a:latin typeface="+mj-lt"/>
                <a:ea typeface="+mj-ea"/>
                <a:cs typeface="+mj-cs"/>
              </a:rPr>
              <a:t>Delta Gas Conflicts</a:t>
            </a:r>
          </a:p>
        </p:txBody>
      </p:sp>
      <p:sp>
        <p:nvSpPr>
          <p:cNvPr id="24" name="Rectangle 23">
            <a:extLst>
              <a:ext uri="{FF2B5EF4-FFF2-40B4-BE49-F238E27FC236}">
                <a16:creationId xmlns:a16="http://schemas.microsoft.com/office/drawing/2014/main" id="{98DE6C44-43F8-4DE4-AB81-66853FFEA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08760"/>
            <a:ext cx="192024" cy="9808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2409529B-9B56-4F10-BE4D-F934DB89E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8368" y="3134911"/>
            <a:ext cx="4251960" cy="27432"/>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F131811C-D3D6-3ECC-E7BB-7E2692443F04}"/>
              </a:ext>
            </a:extLst>
          </p:cNvPr>
          <p:cNvPicPr>
            <a:picLocks noChangeAspect="1"/>
          </p:cNvPicPr>
          <p:nvPr/>
        </p:nvPicPr>
        <p:blipFill>
          <a:blip r:embed="rId6"/>
          <a:srcRect r="9567" b="-2"/>
          <a:stretch>
            <a:fillRect/>
          </a:stretch>
        </p:blipFill>
        <p:spPr>
          <a:xfrm>
            <a:off x="11106558" y="10"/>
            <a:ext cx="7181442" cy="5102342"/>
          </a:xfrm>
          <a:custGeom>
            <a:avLst/>
            <a:gdLst/>
            <a:ahLst/>
            <a:cxnLst/>
            <a:rect l="l" t="t" r="r" b="b"/>
            <a:pathLst>
              <a:path w="4787628" h="3401568">
                <a:moveTo>
                  <a:pt x="0" y="0"/>
                </a:moveTo>
                <a:lnTo>
                  <a:pt x="4787628" y="0"/>
                </a:lnTo>
                <a:lnTo>
                  <a:pt x="4787628" y="3401568"/>
                </a:lnTo>
                <a:lnTo>
                  <a:pt x="762748" y="3401568"/>
                </a:lnTo>
                <a:lnTo>
                  <a:pt x="751436" y="2963954"/>
                </a:lnTo>
                <a:cubicBezTo>
                  <a:pt x="698408" y="1942163"/>
                  <a:pt x="463174" y="995044"/>
                  <a:pt x="93264" y="192283"/>
                </a:cubicBezTo>
                <a:close/>
              </a:path>
            </a:pathLst>
          </a:custGeom>
        </p:spPr>
      </p:pic>
      <p:pic>
        <p:nvPicPr>
          <p:cNvPr id="4" name="Picture 3">
            <a:extLst>
              <a:ext uri="{FF2B5EF4-FFF2-40B4-BE49-F238E27FC236}">
                <a16:creationId xmlns:a16="http://schemas.microsoft.com/office/drawing/2014/main" id="{A1F34440-3ACB-F5BC-E2AF-AEA53E88A242}"/>
              </a:ext>
            </a:extLst>
          </p:cNvPr>
          <p:cNvPicPr>
            <a:picLocks noChangeAspect="1"/>
          </p:cNvPicPr>
          <p:nvPr/>
        </p:nvPicPr>
        <p:blipFill>
          <a:blip r:embed="rId7"/>
          <a:srcRect t="-4760" b="1"/>
          <a:stretch>
            <a:fillRect/>
          </a:stretch>
        </p:blipFill>
        <p:spPr>
          <a:xfrm>
            <a:off x="-673630" y="-495300"/>
            <a:ext cx="3522962" cy="10782301"/>
          </a:xfrm>
          <a:prstGeom prst="rect">
            <a:avLst/>
          </a:prstGeom>
        </p:spPr>
      </p:pic>
      <p:pic>
        <p:nvPicPr>
          <p:cNvPr id="2" name="Picture 1">
            <a:extLst>
              <a:ext uri="{FF2B5EF4-FFF2-40B4-BE49-F238E27FC236}">
                <a16:creationId xmlns:a16="http://schemas.microsoft.com/office/drawing/2014/main" id="{846B3301-C872-F84B-F217-372F73F5D337}"/>
              </a:ext>
            </a:extLst>
          </p:cNvPr>
          <p:cNvPicPr>
            <a:picLocks noChangeAspect="1"/>
          </p:cNvPicPr>
          <p:nvPr/>
        </p:nvPicPr>
        <p:blipFill>
          <a:blip r:embed="rId8">
            <a:extLst>
              <a:ext uri="{28A0092B-C50C-407E-A947-70E740481C1C}">
                <a14:useLocalDpi xmlns:a14="http://schemas.microsoft.com/office/drawing/2010/main" val="0"/>
              </a:ext>
            </a:extLst>
          </a:blip>
          <a:srcRect l="52618" t="742" r="31588" b="31979"/>
          <a:stretch>
            <a:fillRect/>
          </a:stretch>
        </p:blipFill>
        <p:spPr>
          <a:xfrm>
            <a:off x="-118633" y="3162838"/>
            <a:ext cx="2438400" cy="6924494"/>
          </a:xfrm>
          <a:prstGeom prst="rect">
            <a:avLst/>
          </a:prstGeom>
        </p:spPr>
      </p:pic>
    </p:spTree>
    <p:extLst>
      <p:ext uri="{BB962C8B-B14F-4D97-AF65-F5344CB8AC3E}">
        <p14:creationId xmlns:p14="http://schemas.microsoft.com/office/powerpoint/2010/main" val="3131129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466A3-610C-2ACA-CB06-A5BE0FEBFC9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598634C7-6D4C-7273-4D20-325962374C36}"/>
              </a:ext>
            </a:extLst>
          </p:cNvPr>
          <p:cNvPicPr>
            <a:picLocks noChangeAspect="1"/>
          </p:cNvPicPr>
          <p:nvPr/>
        </p:nvPicPr>
        <p:blipFill>
          <a:blip r:embed="rId3"/>
          <a:srcRect t="-4760" b="1"/>
          <a:stretch>
            <a:fillRect/>
          </a:stretch>
        </p:blipFill>
        <p:spPr>
          <a:xfrm>
            <a:off x="-673630" y="-495300"/>
            <a:ext cx="3522962" cy="10782301"/>
          </a:xfrm>
          <a:prstGeom prst="rect">
            <a:avLst/>
          </a:prstGeom>
        </p:spPr>
      </p:pic>
      <p:sp>
        <p:nvSpPr>
          <p:cNvPr id="4" name="Rectangle 3">
            <a:extLst>
              <a:ext uri="{FF2B5EF4-FFF2-40B4-BE49-F238E27FC236}">
                <a16:creationId xmlns:a16="http://schemas.microsoft.com/office/drawing/2014/main" id="{2D1733FF-139A-6744-785D-CBB9F95C55BB}"/>
              </a:ext>
            </a:extLst>
          </p:cNvPr>
          <p:cNvSpPr/>
          <p:nvPr/>
        </p:nvSpPr>
        <p:spPr>
          <a:xfrm>
            <a:off x="1219200" y="629704"/>
            <a:ext cx="7836408" cy="8001000"/>
          </a:xfrm>
          <a:prstGeom prst="rect">
            <a:avLst/>
          </a:prstGeom>
        </p:spPr>
        <p:txBody>
          <a:bodyPr vert="horz" lIns="91440" tIns="45720" rIns="91440" bIns="45720" rtlCol="0" anchor="t">
            <a:noAutofit/>
          </a:bodyPr>
          <a:lstStyle/>
          <a:p>
            <a:pPr marL="285750" indent="-285750">
              <a:buFont typeface="Arial" panose="020B0604020202020204" pitchFamily="34" charset="0"/>
              <a:buChar char="•"/>
            </a:pPr>
            <a:r>
              <a:rPr lang="en-US" sz="2400" dirty="0"/>
              <a:t>Questions?</a:t>
            </a:r>
          </a:p>
        </p:txBody>
      </p:sp>
      <p:pic>
        <p:nvPicPr>
          <p:cNvPr id="2" name="Picture 1">
            <a:extLst>
              <a:ext uri="{FF2B5EF4-FFF2-40B4-BE49-F238E27FC236}">
                <a16:creationId xmlns:a16="http://schemas.microsoft.com/office/drawing/2014/main" id="{301B1274-D57E-872A-BFE4-C46FEEDBA7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132343" y="8888122"/>
            <a:ext cx="2348919" cy="895106"/>
          </a:xfrm>
          <a:prstGeom prst="rect">
            <a:avLst/>
          </a:prstGeom>
        </p:spPr>
      </p:pic>
      <p:pic>
        <p:nvPicPr>
          <p:cNvPr id="3" name="Picture 2">
            <a:extLst>
              <a:ext uri="{FF2B5EF4-FFF2-40B4-BE49-F238E27FC236}">
                <a16:creationId xmlns:a16="http://schemas.microsoft.com/office/drawing/2014/main" id="{11E1DAB0-9A1A-C340-100E-F5150F8CBD99}"/>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5609455" y="8115300"/>
            <a:ext cx="1375060" cy="781034"/>
          </a:xfrm>
          <a:prstGeom prst="rect">
            <a:avLst/>
          </a:prstGeom>
        </p:spPr>
      </p:pic>
      <p:pic>
        <p:nvPicPr>
          <p:cNvPr id="11" name="object 2">
            <a:extLst>
              <a:ext uri="{FF2B5EF4-FFF2-40B4-BE49-F238E27FC236}">
                <a16:creationId xmlns:a16="http://schemas.microsoft.com/office/drawing/2014/main" id="{FFCF680F-9E93-784E-71AF-6C1A34539A3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object 3">
            <a:extLst>
              <a:ext uri="{FF2B5EF4-FFF2-40B4-BE49-F238E27FC236}">
                <a16:creationId xmlns:a16="http://schemas.microsoft.com/office/drawing/2014/main" id="{6E5CC264-BD2F-D02E-5114-9C72FEDF54A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object 4">
            <a:extLst>
              <a:ext uri="{FF2B5EF4-FFF2-40B4-BE49-F238E27FC236}">
                <a16:creationId xmlns:a16="http://schemas.microsoft.com/office/drawing/2014/main" id="{11FD0A37-A334-F5AE-87CF-AB002668910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049137EC-36A9-8EFD-17E9-B80F4779A085}"/>
              </a:ext>
            </a:extLst>
          </p:cNvPr>
          <p:cNvSpPr txBox="1">
            <a:spLocks/>
          </p:cNvSpPr>
          <p:nvPr/>
        </p:nvSpPr>
        <p:spPr>
          <a:xfrm>
            <a:off x="7799132" y="148495"/>
            <a:ext cx="8431467" cy="126895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4800" dirty="0">
                <a:solidFill>
                  <a:schemeClr val="tx1"/>
                </a:solidFill>
                <a:latin typeface="+mj-lt"/>
              </a:rPr>
              <a:t>STEPH IS BETTER THAN SUE</a:t>
            </a:r>
          </a:p>
        </p:txBody>
      </p:sp>
      <p:sp>
        <p:nvSpPr>
          <p:cNvPr id="6" name="Rectangle 5">
            <a:extLst>
              <a:ext uri="{FF2B5EF4-FFF2-40B4-BE49-F238E27FC236}">
                <a16:creationId xmlns:a16="http://schemas.microsoft.com/office/drawing/2014/main" id="{2E135578-AE11-990A-87FD-A7131A5851ED}"/>
              </a:ext>
            </a:extLst>
          </p:cNvPr>
          <p:cNvSpPr/>
          <p:nvPr/>
        </p:nvSpPr>
        <p:spPr>
          <a:xfrm>
            <a:off x="-9843" y="3318131"/>
            <a:ext cx="7836408" cy="3084180"/>
          </a:xfrm>
          <a:prstGeom prst="rect">
            <a:avLst/>
          </a:prstGeom>
        </p:spPr>
        <p:txBody>
          <a:bodyPr vert="horz" lIns="91440" tIns="45720" rIns="91440" bIns="45720" rtlCol="0" anchor="t">
            <a:noAutofit/>
          </a:bodyPr>
          <a:lstStyle/>
          <a:p>
            <a:pPr marL="285750" indent="-285750">
              <a:buFont typeface="Arial" panose="020B0604020202020204" pitchFamily="34" charset="0"/>
              <a:buChar char="•"/>
            </a:pPr>
            <a:r>
              <a:rPr lang="en-US" sz="2400" dirty="0">
                <a:solidFill>
                  <a:srgbClr val="00639F"/>
                </a:solidFill>
              </a:rPr>
              <a:t>LUC</a:t>
            </a:r>
            <a:endParaRPr lang="en-US" sz="2400" dirty="0"/>
          </a:p>
          <a:p>
            <a:pPr marL="285750" indent="-285750">
              <a:buFont typeface="Arial" panose="020B0604020202020204" pitchFamily="34" charset="0"/>
              <a:buChar char="•"/>
            </a:pPr>
            <a:endParaRPr lang="en-US" sz="2400" dirty="0"/>
          </a:p>
        </p:txBody>
      </p:sp>
      <p:pic>
        <p:nvPicPr>
          <p:cNvPr id="7" name="Picture 6">
            <a:extLst>
              <a:ext uri="{FF2B5EF4-FFF2-40B4-BE49-F238E27FC236}">
                <a16:creationId xmlns:a16="http://schemas.microsoft.com/office/drawing/2014/main" id="{8484A3ED-F4CB-419B-4152-0AB0EDA011BC}"/>
              </a:ext>
            </a:extLst>
          </p:cNvPr>
          <p:cNvPicPr>
            <a:picLocks noChangeAspect="1"/>
          </p:cNvPicPr>
          <p:nvPr/>
        </p:nvPicPr>
        <p:blipFill>
          <a:blip r:embed="rId9"/>
          <a:stretch>
            <a:fillRect/>
          </a:stretch>
        </p:blipFill>
        <p:spPr>
          <a:xfrm>
            <a:off x="10874565" y="2115922"/>
            <a:ext cx="5943600" cy="3793490"/>
          </a:xfrm>
          <a:prstGeom prst="rect">
            <a:avLst/>
          </a:prstGeom>
        </p:spPr>
      </p:pic>
      <p:pic>
        <p:nvPicPr>
          <p:cNvPr id="8" name="Picture 7">
            <a:extLst>
              <a:ext uri="{FF2B5EF4-FFF2-40B4-BE49-F238E27FC236}">
                <a16:creationId xmlns:a16="http://schemas.microsoft.com/office/drawing/2014/main" id="{2CB80D42-34D9-76FB-0A85-D57EF93AEF0E}"/>
              </a:ext>
            </a:extLst>
          </p:cNvPr>
          <p:cNvPicPr>
            <a:picLocks noChangeAspect="1"/>
          </p:cNvPicPr>
          <p:nvPr/>
        </p:nvPicPr>
        <p:blipFill>
          <a:blip r:embed="rId10"/>
          <a:stretch>
            <a:fillRect/>
          </a:stretch>
        </p:blipFill>
        <p:spPr>
          <a:xfrm>
            <a:off x="4441761" y="3917315"/>
            <a:ext cx="8776297" cy="5624348"/>
          </a:xfrm>
          <a:prstGeom prst="rect">
            <a:avLst/>
          </a:prstGeom>
        </p:spPr>
      </p:pic>
      <p:pic>
        <p:nvPicPr>
          <p:cNvPr id="10" name="Picture 9">
            <a:extLst>
              <a:ext uri="{FF2B5EF4-FFF2-40B4-BE49-F238E27FC236}">
                <a16:creationId xmlns:a16="http://schemas.microsoft.com/office/drawing/2014/main" id="{E7E6C72D-B015-C6EA-1242-368984A639B8}"/>
              </a:ext>
            </a:extLst>
          </p:cNvPr>
          <p:cNvPicPr>
            <a:picLocks noChangeAspect="1"/>
          </p:cNvPicPr>
          <p:nvPr/>
        </p:nvPicPr>
        <p:blipFill>
          <a:blip r:embed="rId11">
            <a:extLst>
              <a:ext uri="{28A0092B-C50C-407E-A947-70E740481C1C}">
                <a14:useLocalDpi xmlns:a14="http://schemas.microsoft.com/office/drawing/2010/main" val="0"/>
              </a:ext>
            </a:extLst>
          </a:blip>
          <a:srcRect l="36538" r="47402" b="29984"/>
          <a:stretch>
            <a:fillRect/>
          </a:stretch>
        </p:blipFill>
        <p:spPr>
          <a:xfrm>
            <a:off x="-30480" y="1921193"/>
            <a:ext cx="2479541" cy="7206344"/>
          </a:xfrm>
          <a:prstGeom prst="rect">
            <a:avLst/>
          </a:prstGeom>
        </p:spPr>
      </p:pic>
    </p:spTree>
    <p:extLst>
      <p:ext uri="{BB962C8B-B14F-4D97-AF65-F5344CB8AC3E}">
        <p14:creationId xmlns:p14="http://schemas.microsoft.com/office/powerpoint/2010/main" val="1872857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ircle(in)">
                                      <p:cBhvr>
                                        <p:cTn id="7"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BF19F86-BF05-822A-E1C3-0552415F510F}"/>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67E4F308-F75F-5B91-CE94-FE9D2D11EE98}"/>
              </a:ext>
            </a:extLst>
          </p:cNvPr>
          <p:cNvPicPr>
            <a:picLocks noChangeAspect="1"/>
          </p:cNvPicPr>
          <p:nvPr/>
        </p:nvPicPr>
        <p:blipFill>
          <a:blip r:embed="rId3"/>
          <a:srcRect t="-4760" b="1"/>
          <a:stretch>
            <a:fillRect/>
          </a:stretch>
        </p:blipFill>
        <p:spPr>
          <a:xfrm>
            <a:off x="-673630" y="-495300"/>
            <a:ext cx="3522962" cy="10782301"/>
          </a:xfrm>
          <a:prstGeom prst="rect">
            <a:avLst/>
          </a:prstGeom>
        </p:spPr>
      </p:pic>
      <p:pic>
        <p:nvPicPr>
          <p:cNvPr id="13" name="object 4">
            <a:extLst>
              <a:ext uri="{FF2B5EF4-FFF2-40B4-BE49-F238E27FC236}">
                <a16:creationId xmlns:a16="http://schemas.microsoft.com/office/drawing/2014/main" id="{8D322A58-5871-911D-933C-B356DBD54F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a:extLst>
              <a:ext uri="{FF2B5EF4-FFF2-40B4-BE49-F238E27FC236}">
                <a16:creationId xmlns:a16="http://schemas.microsoft.com/office/drawing/2014/main" id="{A877B567-4FED-2890-D774-A9189374C1EA}"/>
              </a:ext>
            </a:extLst>
          </p:cNvPr>
          <p:cNvPicPr>
            <a:picLocks noChangeAspect="1"/>
          </p:cNvPicPr>
          <p:nvPr/>
        </p:nvPicPr>
        <p:blipFill>
          <a:blip r:embed="rId5"/>
          <a:stretch>
            <a:fillRect/>
          </a:stretch>
        </p:blipFill>
        <p:spPr>
          <a:xfrm>
            <a:off x="3146587" y="450809"/>
            <a:ext cx="12041792" cy="9301246"/>
          </a:xfrm>
          <a:prstGeom prst="rect">
            <a:avLst/>
          </a:prstGeom>
        </p:spPr>
      </p:pic>
      <p:pic>
        <p:nvPicPr>
          <p:cNvPr id="18" name="Picture 17">
            <a:extLst>
              <a:ext uri="{FF2B5EF4-FFF2-40B4-BE49-F238E27FC236}">
                <a16:creationId xmlns:a16="http://schemas.microsoft.com/office/drawing/2014/main" id="{381FC41F-4D73-C53F-B436-2EA82B2AF027}"/>
              </a:ext>
            </a:extLst>
          </p:cNvPr>
          <p:cNvPicPr>
            <a:picLocks noChangeAspect="1"/>
          </p:cNvPicPr>
          <p:nvPr/>
        </p:nvPicPr>
        <p:blipFill>
          <a:blip r:embed="rId6">
            <a:extLst>
              <a:ext uri="{28A0092B-C50C-407E-A947-70E740481C1C}">
                <a14:useLocalDpi xmlns:a14="http://schemas.microsoft.com/office/drawing/2010/main" val="0"/>
              </a:ext>
            </a:extLst>
          </a:blip>
          <a:srcRect l="83045"/>
          <a:stretch>
            <a:fillRect/>
          </a:stretch>
        </p:blipFill>
        <p:spPr>
          <a:xfrm>
            <a:off x="-212348" y="-5444"/>
            <a:ext cx="2617555" cy="10292444"/>
          </a:xfrm>
          <a:prstGeom prst="rect">
            <a:avLst/>
          </a:prstGeom>
        </p:spPr>
      </p:pic>
    </p:spTree>
    <p:extLst>
      <p:ext uri="{BB962C8B-B14F-4D97-AF65-F5344CB8AC3E}">
        <p14:creationId xmlns:p14="http://schemas.microsoft.com/office/powerpoint/2010/main" val="13737554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2FD9452-D91D-C1EB-91A8-6E5CE5E2C5DB}"/>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FF466F16-CB3D-B754-53CC-F5AA471F273A}"/>
              </a:ext>
            </a:extLst>
          </p:cNvPr>
          <p:cNvPicPr>
            <a:picLocks noChangeAspect="1"/>
          </p:cNvPicPr>
          <p:nvPr/>
        </p:nvPicPr>
        <p:blipFill>
          <a:blip r:embed="rId3">
            <a:extLst>
              <a:ext uri="{28A0092B-C50C-407E-A947-70E740481C1C}">
                <a14:useLocalDpi xmlns:a14="http://schemas.microsoft.com/office/drawing/2010/main" val="0"/>
              </a:ext>
            </a:extLst>
          </a:blip>
          <a:srcRect l="35276" r="34218" b="13776"/>
          <a:stretch>
            <a:fillRect/>
          </a:stretch>
        </p:blipFill>
        <p:spPr>
          <a:xfrm>
            <a:off x="0" y="3030535"/>
            <a:ext cx="3416246" cy="7256465"/>
          </a:xfrm>
          <a:prstGeom prst="rect">
            <a:avLst/>
          </a:prstGeom>
        </p:spPr>
      </p:pic>
      <p:pic>
        <p:nvPicPr>
          <p:cNvPr id="8" name="Picture 7">
            <a:extLst>
              <a:ext uri="{FF2B5EF4-FFF2-40B4-BE49-F238E27FC236}">
                <a16:creationId xmlns:a16="http://schemas.microsoft.com/office/drawing/2014/main" id="{4757D090-6C69-3563-3202-9B16B8D4D6C7}"/>
              </a:ext>
            </a:extLst>
          </p:cNvPr>
          <p:cNvPicPr>
            <a:picLocks noChangeAspect="1"/>
          </p:cNvPicPr>
          <p:nvPr/>
        </p:nvPicPr>
        <p:blipFill>
          <a:blip r:embed="rId4"/>
          <a:stretch>
            <a:fillRect/>
          </a:stretch>
        </p:blipFill>
        <p:spPr>
          <a:xfrm>
            <a:off x="9791781" y="3706330"/>
            <a:ext cx="7248525" cy="5082856"/>
          </a:xfrm>
          <a:prstGeom prst="rect">
            <a:avLst/>
          </a:prstGeom>
        </p:spPr>
      </p:pic>
      <p:pic>
        <p:nvPicPr>
          <p:cNvPr id="4098" name="object 2">
            <a:extLst>
              <a:ext uri="{FF2B5EF4-FFF2-40B4-BE49-F238E27FC236}">
                <a16:creationId xmlns:a16="http://schemas.microsoft.com/office/drawing/2014/main" id="{24F09830-3D63-DB3C-E519-03CC9F11EF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16060AF7-6781-E328-CE56-9C32C810D41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985EF56A-509C-5C21-3DA5-1893A78B3E1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5EF5EEF0-7C12-EBAC-CF48-6FCE4C6E5E0C}"/>
              </a:ext>
            </a:extLst>
          </p:cNvPr>
          <p:cNvSpPr/>
          <p:nvPr/>
        </p:nvSpPr>
        <p:spPr>
          <a:xfrm>
            <a:off x="3215482" y="1289380"/>
            <a:ext cx="10043318" cy="3444225"/>
          </a:xfrm>
          <a:prstGeom prst="rect">
            <a:avLst/>
          </a:prstGeom>
        </p:spPr>
        <p:txBody>
          <a:bodyPr vert="horz" lIns="91440" tIns="45720" rIns="91440" bIns="45720" rtlCol="0" anchor="t">
            <a:noAutofit/>
          </a:bodyPr>
          <a:lstStyle/>
          <a:p>
            <a:pPr marL="285750" indent="-285750">
              <a:buFont typeface="Arial" panose="020B0604020202020204" pitchFamily="34" charset="0"/>
              <a:buChar char="•"/>
            </a:pPr>
            <a:r>
              <a:rPr lang="en-US" sz="2400" dirty="0"/>
              <a:t>By the end of September 2025, the letting date shifted from October to November 2025 because of the condemnation parcels.  We had all of the plans, estimates and agreements, except for Charter. </a:t>
            </a:r>
          </a:p>
        </p:txBody>
      </p:sp>
      <p:sp>
        <p:nvSpPr>
          <p:cNvPr id="3" name="Title 1">
            <a:extLst>
              <a:ext uri="{FF2B5EF4-FFF2-40B4-BE49-F238E27FC236}">
                <a16:creationId xmlns:a16="http://schemas.microsoft.com/office/drawing/2014/main" id="{11B176CB-FC25-48CC-4A9C-9D0FC3E2F952}"/>
              </a:ext>
            </a:extLst>
          </p:cNvPr>
          <p:cNvSpPr txBox="1">
            <a:spLocks/>
          </p:cNvSpPr>
          <p:nvPr/>
        </p:nvSpPr>
        <p:spPr>
          <a:xfrm>
            <a:off x="3495856" y="-7620"/>
            <a:ext cx="4314645" cy="100387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3600" dirty="0">
                <a:solidFill>
                  <a:schemeClr val="tx1"/>
                </a:solidFill>
                <a:latin typeface="+mj-lt"/>
              </a:rPr>
              <a:t>Charter / Spectrum</a:t>
            </a:r>
          </a:p>
        </p:txBody>
      </p:sp>
      <p:sp>
        <p:nvSpPr>
          <p:cNvPr id="4" name="Rectangle 3">
            <a:extLst>
              <a:ext uri="{FF2B5EF4-FFF2-40B4-BE49-F238E27FC236}">
                <a16:creationId xmlns:a16="http://schemas.microsoft.com/office/drawing/2014/main" id="{3ED413EC-50C9-025C-A7F0-2707DE643FF5}"/>
              </a:ext>
            </a:extLst>
          </p:cNvPr>
          <p:cNvSpPr/>
          <p:nvPr/>
        </p:nvSpPr>
        <p:spPr>
          <a:xfrm>
            <a:off x="3503015" y="1742613"/>
            <a:ext cx="11619930" cy="3881313"/>
          </a:xfrm>
          <a:prstGeom prst="rect">
            <a:avLst/>
          </a:prstGeom>
        </p:spPr>
        <p:txBody>
          <a:bodyPr vert="horz" lIns="91440" tIns="45720" rIns="91440" bIns="45720" rtlCol="0" anchor="t">
            <a:noAutofit/>
          </a:bodyPr>
          <a:lstStyle/>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November 2025</a:t>
            </a:r>
          </a:p>
          <a:p>
            <a:pPr marL="742950" lvl="1" indent="-285750">
              <a:buFont typeface="Arial" panose="020B0604020202020204" pitchFamily="34" charset="0"/>
              <a:buChar char="•"/>
            </a:pPr>
            <a:r>
              <a:rPr lang="en-US" sz="2400" dirty="0"/>
              <a:t>Sent multiple firm emails to Charter pushing for plans and estimate plans</a:t>
            </a:r>
          </a:p>
          <a:p>
            <a:pPr marL="742950" lvl="1" indent="-285750">
              <a:buFont typeface="Arial" panose="020B0604020202020204" pitchFamily="34" charset="0"/>
              <a:buChar char="•"/>
            </a:pPr>
            <a:r>
              <a:rPr lang="en-US" sz="2400" dirty="0"/>
              <a:t>Jennifer McCleve followed up with emails “requesting Charter’s immediate support”.  </a:t>
            </a:r>
          </a:p>
          <a:p>
            <a:r>
              <a:rPr lang="en-US" sz="2400" dirty="0"/>
              <a:t>  </a:t>
            </a:r>
          </a:p>
        </p:txBody>
      </p:sp>
      <p:pic>
        <p:nvPicPr>
          <p:cNvPr id="5" name="Picture 4">
            <a:extLst>
              <a:ext uri="{FF2B5EF4-FFF2-40B4-BE49-F238E27FC236}">
                <a16:creationId xmlns:a16="http://schemas.microsoft.com/office/drawing/2014/main" id="{BDCB36EF-502D-1C93-2A14-41BDB77983F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6288" y="8888122"/>
            <a:ext cx="2348919" cy="895106"/>
          </a:xfrm>
          <a:prstGeom prst="rect">
            <a:avLst/>
          </a:prstGeom>
        </p:spPr>
      </p:pic>
      <p:pic>
        <p:nvPicPr>
          <p:cNvPr id="6" name="Picture 5">
            <a:extLst>
              <a:ext uri="{FF2B5EF4-FFF2-40B4-BE49-F238E27FC236}">
                <a16:creationId xmlns:a16="http://schemas.microsoft.com/office/drawing/2014/main" id="{24240F57-100F-F714-9EC2-37A2D0FFE93A}"/>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533400" y="8115300"/>
            <a:ext cx="1375060" cy="781034"/>
          </a:xfrm>
          <a:prstGeom prst="rect">
            <a:avLst/>
          </a:prstGeom>
        </p:spPr>
      </p:pic>
      <p:sp>
        <p:nvSpPr>
          <p:cNvPr id="9" name="Rectangle 8">
            <a:extLst>
              <a:ext uri="{FF2B5EF4-FFF2-40B4-BE49-F238E27FC236}">
                <a16:creationId xmlns:a16="http://schemas.microsoft.com/office/drawing/2014/main" id="{C53CA8B0-A629-8AFF-A423-7A5BB72FE1E7}"/>
              </a:ext>
            </a:extLst>
          </p:cNvPr>
          <p:cNvSpPr/>
          <p:nvPr/>
        </p:nvSpPr>
        <p:spPr>
          <a:xfrm>
            <a:off x="3522428" y="3658410"/>
            <a:ext cx="10043317" cy="1861699"/>
          </a:xfrm>
          <a:prstGeom prst="rect">
            <a:avLst/>
          </a:prstGeom>
        </p:spPr>
        <p:txBody>
          <a:bodyPr vert="horz" lIns="91440" tIns="45720" rIns="91440" bIns="45720" rtlCol="0" anchor="t">
            <a:noAutofit/>
          </a:bodyPr>
          <a:lstStyle/>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December 2025</a:t>
            </a:r>
          </a:p>
          <a:p>
            <a:pPr marL="742950" lvl="1" indent="-285750">
              <a:buFont typeface="Arial" panose="020B0604020202020204" pitchFamily="34" charset="0"/>
              <a:buChar char="•"/>
            </a:pPr>
            <a:r>
              <a:rPr lang="en-US" sz="2400" dirty="0"/>
              <a:t>Received Plans and Estimate 12-09-25</a:t>
            </a:r>
          </a:p>
          <a:p>
            <a:pPr marL="742950" lvl="1" indent="-285750">
              <a:buFont typeface="Arial" panose="020B0604020202020204" pitchFamily="34" charset="0"/>
              <a:buChar char="•"/>
            </a:pPr>
            <a:r>
              <a:rPr lang="en-US" sz="2400" dirty="0"/>
              <a:t>Agreement Executed 12-30-25</a:t>
            </a:r>
          </a:p>
          <a:p>
            <a:r>
              <a:rPr lang="en-US" sz="2400" dirty="0"/>
              <a:t>  </a:t>
            </a:r>
          </a:p>
        </p:txBody>
      </p:sp>
      <p:pic>
        <p:nvPicPr>
          <p:cNvPr id="11" name="Picture 10">
            <a:extLst>
              <a:ext uri="{FF2B5EF4-FFF2-40B4-BE49-F238E27FC236}">
                <a16:creationId xmlns:a16="http://schemas.microsoft.com/office/drawing/2014/main" id="{C0B852A8-3468-1EBB-3364-7A63DE5EE65B}"/>
              </a:ext>
            </a:extLst>
          </p:cNvPr>
          <p:cNvPicPr>
            <a:picLocks noChangeAspect="1"/>
          </p:cNvPicPr>
          <p:nvPr/>
        </p:nvPicPr>
        <p:blipFill>
          <a:blip r:embed="rId10"/>
          <a:srcRect t="5170"/>
          <a:stretch>
            <a:fillRect/>
          </a:stretch>
        </p:blipFill>
        <p:spPr>
          <a:xfrm>
            <a:off x="7007622" y="6127761"/>
            <a:ext cx="8524875" cy="4136896"/>
          </a:xfrm>
          <a:prstGeom prst="rect">
            <a:avLst/>
          </a:prstGeom>
        </p:spPr>
      </p:pic>
      <p:sp>
        <p:nvSpPr>
          <p:cNvPr id="12" name="Rectangle 11">
            <a:extLst>
              <a:ext uri="{FF2B5EF4-FFF2-40B4-BE49-F238E27FC236}">
                <a16:creationId xmlns:a16="http://schemas.microsoft.com/office/drawing/2014/main" id="{BB49375E-FA9B-B31B-001D-1416F8983CFF}"/>
              </a:ext>
            </a:extLst>
          </p:cNvPr>
          <p:cNvSpPr/>
          <p:nvPr/>
        </p:nvSpPr>
        <p:spPr>
          <a:xfrm>
            <a:off x="3521957" y="6369903"/>
            <a:ext cx="6841243" cy="2114111"/>
          </a:xfrm>
          <a:prstGeom prst="rect">
            <a:avLst/>
          </a:prstGeom>
        </p:spPr>
        <p:txBody>
          <a:bodyPr vert="horz" lIns="91440" tIns="45720" rIns="91440" bIns="45720" rtlCol="0" anchor="t">
            <a:noAutofit/>
          </a:bodyPr>
          <a:lstStyle/>
          <a:p>
            <a:pPr marL="285750" indent="-285750">
              <a:buFont typeface="Arial" panose="020B0604020202020204" pitchFamily="34" charset="0"/>
              <a:buChar char="•"/>
            </a:pPr>
            <a:endParaRPr lang="en-US" sz="2400" dirty="0"/>
          </a:p>
          <a:p>
            <a:r>
              <a:rPr lang="en-US" sz="2400" dirty="0"/>
              <a:t>  </a:t>
            </a:r>
          </a:p>
        </p:txBody>
      </p:sp>
      <p:pic>
        <p:nvPicPr>
          <p:cNvPr id="10" name="Picture 9">
            <a:extLst>
              <a:ext uri="{FF2B5EF4-FFF2-40B4-BE49-F238E27FC236}">
                <a16:creationId xmlns:a16="http://schemas.microsoft.com/office/drawing/2014/main" id="{34B74620-DC40-3535-D4A5-AFC9A288E777}"/>
              </a:ext>
            </a:extLst>
          </p:cNvPr>
          <p:cNvPicPr>
            <a:picLocks noChangeAspect="1"/>
          </p:cNvPicPr>
          <p:nvPr/>
        </p:nvPicPr>
        <p:blipFill>
          <a:blip r:embed="rId11"/>
          <a:srcRect t="1509" r="8981"/>
          <a:stretch>
            <a:fillRect/>
          </a:stretch>
        </p:blipFill>
        <p:spPr>
          <a:xfrm>
            <a:off x="0" y="7104003"/>
            <a:ext cx="3472535" cy="3182998"/>
          </a:xfrm>
          <a:prstGeom prst="rect">
            <a:avLst/>
          </a:prstGeom>
        </p:spPr>
      </p:pic>
      <p:pic>
        <p:nvPicPr>
          <p:cNvPr id="14" name="Picture 13">
            <a:extLst>
              <a:ext uri="{FF2B5EF4-FFF2-40B4-BE49-F238E27FC236}">
                <a16:creationId xmlns:a16="http://schemas.microsoft.com/office/drawing/2014/main" id="{5FA940CE-6139-3560-B2CD-C2AA6B4D65DE}"/>
              </a:ext>
            </a:extLst>
          </p:cNvPr>
          <p:cNvPicPr>
            <a:picLocks noChangeAspect="1"/>
          </p:cNvPicPr>
          <p:nvPr/>
        </p:nvPicPr>
        <p:blipFill>
          <a:blip r:embed="rId12"/>
          <a:stretch>
            <a:fillRect/>
          </a:stretch>
        </p:blipFill>
        <p:spPr>
          <a:xfrm>
            <a:off x="852963" y="7104003"/>
            <a:ext cx="1096168" cy="1316097"/>
          </a:xfrm>
          <a:prstGeom prst="rect">
            <a:avLst/>
          </a:prstGeom>
        </p:spPr>
      </p:pic>
      <p:sp>
        <p:nvSpPr>
          <p:cNvPr id="15" name="Rectangle 14">
            <a:extLst>
              <a:ext uri="{FF2B5EF4-FFF2-40B4-BE49-F238E27FC236}">
                <a16:creationId xmlns:a16="http://schemas.microsoft.com/office/drawing/2014/main" id="{835A3A16-B84F-B6E9-E031-050B4B67FBDC}"/>
              </a:ext>
            </a:extLst>
          </p:cNvPr>
          <p:cNvSpPr/>
          <p:nvPr/>
        </p:nvSpPr>
        <p:spPr>
          <a:xfrm>
            <a:off x="130564" y="7304422"/>
            <a:ext cx="2447607" cy="470473"/>
          </a:xfrm>
          <a:prstGeom prst="rect">
            <a:avLst/>
          </a:prstGeom>
        </p:spPr>
        <p:txBody>
          <a:bodyPr vert="horz" lIns="91440" tIns="45720" rIns="91440" bIns="45720" rtlCol="0" anchor="t">
            <a:noAutofit/>
          </a:bodyPr>
          <a:lstStyle/>
          <a:p>
            <a:r>
              <a:rPr lang="en-US" sz="2400" b="1" dirty="0">
                <a:solidFill>
                  <a:srgbClr val="FF0000"/>
                </a:solidFill>
              </a:rPr>
              <a:t>ASK THE HAMMER</a:t>
            </a:r>
          </a:p>
        </p:txBody>
      </p:sp>
    </p:spTree>
    <p:extLst>
      <p:ext uri="{BB962C8B-B14F-4D97-AF65-F5344CB8AC3E}">
        <p14:creationId xmlns:p14="http://schemas.microsoft.com/office/powerpoint/2010/main" val="1263414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5D1F0EC-1BFF-EF42-64F7-A134AC65A388}"/>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EF6F1A9-982A-DF7D-F092-F637A7F3758C}"/>
              </a:ext>
            </a:extLst>
          </p:cNvPr>
          <p:cNvPicPr>
            <a:picLocks noChangeAspect="1"/>
          </p:cNvPicPr>
          <p:nvPr/>
        </p:nvPicPr>
        <p:blipFill>
          <a:blip r:embed="rId3"/>
          <a:srcRect t="-4760" b="1"/>
          <a:stretch>
            <a:fillRect/>
          </a:stretch>
        </p:blipFill>
        <p:spPr>
          <a:xfrm>
            <a:off x="25954" y="-495301"/>
            <a:ext cx="18241410" cy="10782301"/>
          </a:xfrm>
          <a:prstGeom prst="rect">
            <a:avLst/>
          </a:prstGeom>
        </p:spPr>
      </p:pic>
      <p:pic>
        <p:nvPicPr>
          <p:cNvPr id="2" name="Picture 1">
            <a:extLst>
              <a:ext uri="{FF2B5EF4-FFF2-40B4-BE49-F238E27FC236}">
                <a16:creationId xmlns:a16="http://schemas.microsoft.com/office/drawing/2014/main" id="{77F2D2AC-820C-BD0F-27CD-9C74C3CCF2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132343" y="8888122"/>
            <a:ext cx="2348919" cy="895106"/>
          </a:xfrm>
          <a:prstGeom prst="rect">
            <a:avLst/>
          </a:prstGeom>
        </p:spPr>
      </p:pic>
      <p:pic>
        <p:nvPicPr>
          <p:cNvPr id="3" name="Picture 2">
            <a:extLst>
              <a:ext uri="{FF2B5EF4-FFF2-40B4-BE49-F238E27FC236}">
                <a16:creationId xmlns:a16="http://schemas.microsoft.com/office/drawing/2014/main" id="{F7C3BA65-C5E9-1EC0-BF9B-31B98B0A3A39}"/>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5609455" y="8115300"/>
            <a:ext cx="1375060" cy="781034"/>
          </a:xfrm>
          <a:prstGeom prst="rect">
            <a:avLst/>
          </a:prstGeom>
        </p:spPr>
      </p:pic>
      <p:pic>
        <p:nvPicPr>
          <p:cNvPr id="12" name="object 3">
            <a:extLst>
              <a:ext uri="{FF2B5EF4-FFF2-40B4-BE49-F238E27FC236}">
                <a16:creationId xmlns:a16="http://schemas.microsoft.com/office/drawing/2014/main" id="{14691848-19EE-53F1-9471-687066FD236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object 4">
            <a:extLst>
              <a:ext uri="{FF2B5EF4-FFF2-40B4-BE49-F238E27FC236}">
                <a16:creationId xmlns:a16="http://schemas.microsoft.com/office/drawing/2014/main" id="{413B5215-30D9-A49C-F81C-17901A1A5D0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A2F36003-8B95-4755-F2E9-E5AFEDC5D4C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48596" y="0"/>
            <a:ext cx="10287000" cy="10287000"/>
          </a:xfrm>
          <a:prstGeom prst="rect">
            <a:avLst/>
          </a:prstGeom>
        </p:spPr>
      </p:pic>
      <p:sp>
        <p:nvSpPr>
          <p:cNvPr id="7" name="Title 1">
            <a:extLst>
              <a:ext uri="{FF2B5EF4-FFF2-40B4-BE49-F238E27FC236}">
                <a16:creationId xmlns:a16="http://schemas.microsoft.com/office/drawing/2014/main" id="{3E059119-2158-A59F-A4A3-E6ECE0923D4E}"/>
              </a:ext>
            </a:extLst>
          </p:cNvPr>
          <p:cNvSpPr txBox="1">
            <a:spLocks/>
          </p:cNvSpPr>
          <p:nvPr/>
        </p:nvSpPr>
        <p:spPr>
          <a:xfrm>
            <a:off x="381000" y="660718"/>
            <a:ext cx="6399876" cy="379698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4800" i="1" dirty="0">
                <a:solidFill>
                  <a:schemeClr val="bg2">
                    <a:lumMod val="90000"/>
                  </a:schemeClr>
                </a:solidFill>
                <a:latin typeface="+mj-lt"/>
              </a:rPr>
              <a:t>New Series!</a:t>
            </a:r>
          </a:p>
          <a:p>
            <a:pPr>
              <a:spcAft>
                <a:spcPts val="600"/>
              </a:spcAft>
            </a:pPr>
            <a:r>
              <a:rPr lang="en-US" sz="4800" i="1" dirty="0">
                <a:solidFill>
                  <a:schemeClr val="bg2">
                    <a:lumMod val="90000"/>
                  </a:schemeClr>
                </a:solidFill>
                <a:latin typeface="+mj-lt"/>
              </a:rPr>
              <a:t>Featuring</a:t>
            </a:r>
          </a:p>
          <a:p>
            <a:pPr>
              <a:spcAft>
                <a:spcPts val="600"/>
              </a:spcAft>
            </a:pPr>
            <a:r>
              <a:rPr lang="en-US" sz="4800" i="1" dirty="0">
                <a:solidFill>
                  <a:schemeClr val="bg2">
                    <a:lumMod val="90000"/>
                  </a:schemeClr>
                </a:solidFill>
                <a:latin typeface="+mj-lt"/>
              </a:rPr>
              <a:t>Jennifer McCleve</a:t>
            </a:r>
          </a:p>
          <a:p>
            <a:pPr>
              <a:spcAft>
                <a:spcPts val="600"/>
              </a:spcAft>
            </a:pPr>
            <a:r>
              <a:rPr lang="en-US" sz="4800" i="1" dirty="0">
                <a:solidFill>
                  <a:schemeClr val="bg2">
                    <a:lumMod val="90000"/>
                  </a:schemeClr>
                </a:solidFill>
                <a:latin typeface="+mj-lt"/>
              </a:rPr>
              <a:t> </a:t>
            </a:r>
          </a:p>
        </p:txBody>
      </p:sp>
      <p:sp>
        <p:nvSpPr>
          <p:cNvPr id="8" name="Title 1">
            <a:extLst>
              <a:ext uri="{FF2B5EF4-FFF2-40B4-BE49-F238E27FC236}">
                <a16:creationId xmlns:a16="http://schemas.microsoft.com/office/drawing/2014/main" id="{9D81A6FB-B481-43DA-C278-33281AFD8423}"/>
              </a:ext>
            </a:extLst>
          </p:cNvPr>
          <p:cNvSpPr txBox="1">
            <a:spLocks/>
          </p:cNvSpPr>
          <p:nvPr/>
        </p:nvSpPr>
        <p:spPr>
          <a:xfrm>
            <a:off x="381000" y="4001180"/>
            <a:ext cx="6247476" cy="294535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3600" i="1" dirty="0">
                <a:solidFill>
                  <a:schemeClr val="bg2">
                    <a:lumMod val="90000"/>
                  </a:schemeClr>
                </a:solidFill>
                <a:latin typeface="+mj-lt"/>
              </a:rPr>
              <a:t>Special Appearances </a:t>
            </a:r>
          </a:p>
          <a:p>
            <a:pPr marL="571500" indent="-571500">
              <a:spcAft>
                <a:spcPts val="600"/>
              </a:spcAft>
              <a:buFont typeface="Arial" panose="020B0604020202020204" pitchFamily="34" charset="0"/>
              <a:buChar char="•"/>
            </a:pPr>
            <a:r>
              <a:rPr lang="en-US" sz="3600" i="1" dirty="0">
                <a:solidFill>
                  <a:schemeClr val="bg2">
                    <a:lumMod val="90000"/>
                  </a:schemeClr>
                </a:solidFill>
                <a:latin typeface="+mj-lt"/>
              </a:rPr>
              <a:t>Emily Eising</a:t>
            </a:r>
          </a:p>
          <a:p>
            <a:pPr marL="571500" indent="-571500">
              <a:spcAft>
                <a:spcPts val="600"/>
              </a:spcAft>
              <a:buFont typeface="Arial" panose="020B0604020202020204" pitchFamily="34" charset="0"/>
              <a:buChar char="•"/>
            </a:pPr>
            <a:r>
              <a:rPr lang="en-US" sz="3600" i="1" dirty="0">
                <a:solidFill>
                  <a:schemeClr val="bg2">
                    <a:lumMod val="90000"/>
                  </a:schemeClr>
                </a:solidFill>
                <a:latin typeface="+mj-lt"/>
              </a:rPr>
              <a:t>Pat Eckert</a:t>
            </a:r>
          </a:p>
          <a:p>
            <a:pPr marL="571500" indent="-571500">
              <a:spcAft>
                <a:spcPts val="600"/>
              </a:spcAft>
              <a:buFont typeface="Arial" panose="020B0604020202020204" pitchFamily="34" charset="0"/>
              <a:buChar char="•"/>
            </a:pPr>
            <a:r>
              <a:rPr lang="en-US" sz="3600" i="1" dirty="0">
                <a:solidFill>
                  <a:schemeClr val="bg2">
                    <a:lumMod val="90000"/>
                  </a:schemeClr>
                </a:solidFill>
                <a:latin typeface="+mj-lt"/>
              </a:rPr>
              <a:t>Cherie Peterman</a:t>
            </a:r>
          </a:p>
        </p:txBody>
      </p:sp>
    </p:spTree>
    <p:extLst>
      <p:ext uri="{BB962C8B-B14F-4D97-AF65-F5344CB8AC3E}">
        <p14:creationId xmlns:p14="http://schemas.microsoft.com/office/powerpoint/2010/main" val="22651440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7EBB197-1D1B-D3BC-D43F-2F28555E1AE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BCF6EA77-FDB9-3CDD-5B6A-183F862DA7E6}"/>
              </a:ext>
            </a:extLst>
          </p:cNvPr>
          <p:cNvPicPr>
            <a:picLocks noChangeAspect="1"/>
          </p:cNvPicPr>
          <p:nvPr/>
        </p:nvPicPr>
        <p:blipFill>
          <a:blip r:embed="rId3"/>
          <a:srcRect t="-4760" b="1"/>
          <a:stretch>
            <a:fillRect/>
          </a:stretch>
        </p:blipFill>
        <p:spPr>
          <a:xfrm>
            <a:off x="-652944" y="-496757"/>
            <a:ext cx="3522962" cy="10782301"/>
          </a:xfrm>
          <a:prstGeom prst="rect">
            <a:avLst/>
          </a:prstGeom>
        </p:spPr>
      </p:pic>
      <p:pic>
        <p:nvPicPr>
          <p:cNvPr id="7" name="Picture 6">
            <a:extLst>
              <a:ext uri="{FF2B5EF4-FFF2-40B4-BE49-F238E27FC236}">
                <a16:creationId xmlns:a16="http://schemas.microsoft.com/office/drawing/2014/main" id="{E891664C-5F66-219D-A13A-3E3742DE31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99768" y="-6900"/>
            <a:ext cx="15438667" cy="10292444"/>
          </a:xfrm>
          <a:prstGeom prst="rect">
            <a:avLst/>
          </a:prstGeom>
        </p:spPr>
      </p:pic>
      <p:pic>
        <p:nvPicPr>
          <p:cNvPr id="5124" name="object 4">
            <a:extLst>
              <a:ext uri="{FF2B5EF4-FFF2-40B4-BE49-F238E27FC236}">
                <a16:creationId xmlns:a16="http://schemas.microsoft.com/office/drawing/2014/main" id="{39189640-6891-1AE2-1A7E-602BC5A147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331" y="0"/>
            <a:ext cx="2481531" cy="2652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1">
            <a:extLst>
              <a:ext uri="{FF2B5EF4-FFF2-40B4-BE49-F238E27FC236}">
                <a16:creationId xmlns:a16="http://schemas.microsoft.com/office/drawing/2014/main" id="{BCA0E839-D716-DBBA-4389-CE7C294F91D6}"/>
              </a:ext>
            </a:extLst>
          </p:cNvPr>
          <p:cNvSpPr txBox="1">
            <a:spLocks/>
          </p:cNvSpPr>
          <p:nvPr/>
        </p:nvSpPr>
        <p:spPr>
          <a:xfrm>
            <a:off x="685800" y="7429500"/>
            <a:ext cx="5823615" cy="13716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4800" dirty="0">
                <a:solidFill>
                  <a:schemeClr val="bg2">
                    <a:lumMod val="90000"/>
                  </a:schemeClr>
                </a:solidFill>
                <a:latin typeface="+mj-lt"/>
              </a:rPr>
              <a:t>Lessons Learned</a:t>
            </a:r>
          </a:p>
        </p:txBody>
      </p:sp>
      <p:pic>
        <p:nvPicPr>
          <p:cNvPr id="8" name="Picture 7">
            <a:extLst>
              <a:ext uri="{FF2B5EF4-FFF2-40B4-BE49-F238E27FC236}">
                <a16:creationId xmlns:a16="http://schemas.microsoft.com/office/drawing/2014/main" id="{29E69492-9CE6-B083-FC95-6B5EDE6ADB9D}"/>
              </a:ext>
            </a:extLst>
          </p:cNvPr>
          <p:cNvPicPr>
            <a:picLocks noChangeAspect="1"/>
          </p:cNvPicPr>
          <p:nvPr/>
        </p:nvPicPr>
        <p:blipFill>
          <a:blip r:embed="rId3"/>
          <a:srcRect t="-4760" b="1"/>
          <a:stretch>
            <a:fillRect/>
          </a:stretch>
        </p:blipFill>
        <p:spPr>
          <a:xfrm>
            <a:off x="8393200" y="-252602"/>
            <a:ext cx="9845235" cy="7239000"/>
          </a:xfrm>
          <a:prstGeom prst="rect">
            <a:avLst/>
          </a:prstGeom>
        </p:spPr>
      </p:pic>
      <p:sp>
        <p:nvSpPr>
          <p:cNvPr id="2" name="Rectangle 1">
            <a:extLst>
              <a:ext uri="{FF2B5EF4-FFF2-40B4-BE49-F238E27FC236}">
                <a16:creationId xmlns:a16="http://schemas.microsoft.com/office/drawing/2014/main" id="{0A4D91B5-0699-136D-8C8B-93334FD7AA16}"/>
              </a:ext>
            </a:extLst>
          </p:cNvPr>
          <p:cNvSpPr/>
          <p:nvPr/>
        </p:nvSpPr>
        <p:spPr>
          <a:xfrm>
            <a:off x="9372600" y="1630274"/>
            <a:ext cx="9013138" cy="5343424"/>
          </a:xfrm>
          <a:prstGeom prst="rect">
            <a:avLst/>
          </a:prstGeom>
        </p:spPr>
        <p:txBody>
          <a:bodyPr vert="horz" lIns="91440" tIns="45720" rIns="91440" bIns="45720" rtlCol="0" anchor="t">
            <a:noAutofit/>
          </a:bodyPr>
          <a:lstStyle/>
          <a:p>
            <a:pPr marL="285750" indent="-285750">
              <a:buFont typeface="Arial" panose="020B0604020202020204" pitchFamily="34" charset="0"/>
              <a:buChar char="•"/>
            </a:pPr>
            <a:r>
              <a:rPr lang="en-US" sz="6000" dirty="0">
                <a:solidFill>
                  <a:schemeClr val="bg2">
                    <a:lumMod val="90000"/>
                  </a:schemeClr>
                </a:solidFill>
              </a:rPr>
              <a:t> Communication! </a:t>
            </a:r>
          </a:p>
          <a:p>
            <a:pPr marL="285750" indent="-285750">
              <a:buFont typeface="Arial" panose="020B0604020202020204" pitchFamily="34" charset="0"/>
              <a:buChar char="•"/>
            </a:pPr>
            <a:r>
              <a:rPr lang="en-US" sz="6000" dirty="0">
                <a:solidFill>
                  <a:schemeClr val="bg2">
                    <a:lumMod val="90000"/>
                  </a:schemeClr>
                </a:solidFill>
              </a:rPr>
              <a:t> Coordination! </a:t>
            </a:r>
          </a:p>
          <a:p>
            <a:pPr marL="285750" indent="-285750">
              <a:buFont typeface="Arial" panose="020B0604020202020204" pitchFamily="34" charset="0"/>
              <a:buChar char="•"/>
            </a:pPr>
            <a:r>
              <a:rPr lang="en-US" sz="6000" dirty="0">
                <a:solidFill>
                  <a:schemeClr val="bg2">
                    <a:lumMod val="90000"/>
                  </a:schemeClr>
                </a:solidFill>
              </a:rPr>
              <a:t> Collaboration! </a:t>
            </a:r>
          </a:p>
          <a:p>
            <a:endParaRPr lang="en-US" sz="6000" dirty="0">
              <a:solidFill>
                <a:schemeClr val="bg2">
                  <a:lumMod val="90000"/>
                </a:schemeClr>
              </a:solidFill>
            </a:endParaRPr>
          </a:p>
        </p:txBody>
      </p:sp>
      <p:sp>
        <p:nvSpPr>
          <p:cNvPr id="10" name="Title 1">
            <a:extLst>
              <a:ext uri="{FF2B5EF4-FFF2-40B4-BE49-F238E27FC236}">
                <a16:creationId xmlns:a16="http://schemas.microsoft.com/office/drawing/2014/main" id="{A56DA470-224D-D11E-9D49-C8106601AD2D}"/>
              </a:ext>
            </a:extLst>
          </p:cNvPr>
          <p:cNvSpPr txBox="1">
            <a:spLocks/>
          </p:cNvSpPr>
          <p:nvPr/>
        </p:nvSpPr>
        <p:spPr>
          <a:xfrm>
            <a:off x="2347781" y="-118313"/>
            <a:ext cx="14995618" cy="13716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8000" dirty="0" err="1">
                <a:solidFill>
                  <a:schemeClr val="bg2">
                    <a:lumMod val="90000"/>
                  </a:schemeClr>
                </a:solidFill>
                <a:latin typeface="+mj-lt"/>
              </a:rPr>
              <a:t>TEAMwork</a:t>
            </a:r>
            <a:r>
              <a:rPr lang="en-US" sz="8000" dirty="0">
                <a:solidFill>
                  <a:schemeClr val="bg2">
                    <a:lumMod val="90000"/>
                  </a:schemeClr>
                </a:solidFill>
                <a:latin typeface="+mj-lt"/>
              </a:rPr>
              <a:t> and </a:t>
            </a:r>
            <a:r>
              <a:rPr lang="en-US" sz="8000" dirty="0" err="1">
                <a:solidFill>
                  <a:schemeClr val="bg2">
                    <a:lumMod val="90000"/>
                  </a:schemeClr>
                </a:solidFill>
                <a:latin typeface="+mj-lt"/>
              </a:rPr>
              <a:t>TEAMmembers</a:t>
            </a:r>
            <a:r>
              <a:rPr lang="en-US" sz="8000" dirty="0">
                <a:solidFill>
                  <a:schemeClr val="bg2">
                    <a:lumMod val="90000"/>
                  </a:schemeClr>
                </a:solidFill>
                <a:latin typeface="+mj-lt"/>
              </a:rPr>
              <a:t>! </a:t>
            </a:r>
          </a:p>
        </p:txBody>
      </p:sp>
      <p:sp>
        <p:nvSpPr>
          <p:cNvPr id="4" name="Rectangle 3">
            <a:extLst>
              <a:ext uri="{FF2B5EF4-FFF2-40B4-BE49-F238E27FC236}">
                <a16:creationId xmlns:a16="http://schemas.microsoft.com/office/drawing/2014/main" id="{EF3262B1-B601-2A2A-DE68-D8515F1A7651}"/>
              </a:ext>
            </a:extLst>
          </p:cNvPr>
          <p:cNvSpPr/>
          <p:nvPr/>
        </p:nvSpPr>
        <p:spPr>
          <a:xfrm>
            <a:off x="9372600" y="4457700"/>
            <a:ext cx="8713435" cy="2338577"/>
          </a:xfrm>
          <a:prstGeom prst="rect">
            <a:avLst/>
          </a:prstGeom>
        </p:spPr>
        <p:txBody>
          <a:bodyPr vert="horz" lIns="91440" tIns="45720" rIns="91440" bIns="45720" rtlCol="0" anchor="t">
            <a:noAutofit/>
          </a:bodyPr>
          <a:lstStyle/>
          <a:p>
            <a:pPr marL="285750" indent="-285750">
              <a:buFont typeface="Arial" panose="020B0604020202020204" pitchFamily="34" charset="0"/>
              <a:buChar char="•"/>
            </a:pPr>
            <a:r>
              <a:rPr lang="en-US" sz="6000" dirty="0">
                <a:solidFill>
                  <a:schemeClr val="bg2">
                    <a:lumMod val="90000"/>
                  </a:schemeClr>
                </a:solidFill>
              </a:rPr>
              <a:t> Commitment! </a:t>
            </a:r>
          </a:p>
          <a:p>
            <a:pPr marL="285750" indent="-285750">
              <a:buFont typeface="Arial" panose="020B0604020202020204" pitchFamily="34" charset="0"/>
              <a:buChar char="•"/>
            </a:pPr>
            <a:r>
              <a:rPr lang="en-US" sz="6000" dirty="0">
                <a:solidFill>
                  <a:schemeClr val="bg2">
                    <a:lumMod val="90000"/>
                  </a:schemeClr>
                </a:solidFill>
              </a:rPr>
              <a:t> Creativity!</a:t>
            </a:r>
          </a:p>
        </p:txBody>
      </p:sp>
    </p:spTree>
    <p:extLst>
      <p:ext uri="{BB962C8B-B14F-4D97-AF65-F5344CB8AC3E}">
        <p14:creationId xmlns:p14="http://schemas.microsoft.com/office/powerpoint/2010/main" val="10078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F0BD3F2-C56A-5E37-46E6-336E548F5FDC}"/>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A8DA4D0F-97B1-5A49-2088-CA48B5453050}"/>
              </a:ext>
            </a:extLst>
          </p:cNvPr>
          <p:cNvPicPr>
            <a:picLocks noChangeAspect="1"/>
          </p:cNvPicPr>
          <p:nvPr/>
        </p:nvPicPr>
        <p:blipFill>
          <a:blip r:embed="rId3"/>
          <a:srcRect t="-4760" b="1"/>
          <a:stretch>
            <a:fillRect/>
          </a:stretch>
        </p:blipFill>
        <p:spPr>
          <a:xfrm>
            <a:off x="-625337" y="-495301"/>
            <a:ext cx="3522962" cy="10782301"/>
          </a:xfrm>
          <a:prstGeom prst="rect">
            <a:avLst/>
          </a:prstGeom>
        </p:spPr>
      </p:pic>
      <p:pic>
        <p:nvPicPr>
          <p:cNvPr id="10" name="Picture 9">
            <a:extLst>
              <a:ext uri="{FF2B5EF4-FFF2-40B4-BE49-F238E27FC236}">
                <a16:creationId xmlns:a16="http://schemas.microsoft.com/office/drawing/2014/main" id="{81F810C2-328B-EF56-66C5-09DCDD16F9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9332" y="-5444"/>
            <a:ext cx="15438667" cy="10292444"/>
          </a:xfrm>
          <a:prstGeom prst="rect">
            <a:avLst/>
          </a:prstGeom>
        </p:spPr>
      </p:pic>
      <p:sp>
        <p:nvSpPr>
          <p:cNvPr id="4" name="Rectangle 3">
            <a:extLst>
              <a:ext uri="{FF2B5EF4-FFF2-40B4-BE49-F238E27FC236}">
                <a16:creationId xmlns:a16="http://schemas.microsoft.com/office/drawing/2014/main" id="{288CE065-2818-27EE-508F-B56357FF0F40}"/>
              </a:ext>
            </a:extLst>
          </p:cNvPr>
          <p:cNvSpPr/>
          <p:nvPr/>
        </p:nvSpPr>
        <p:spPr>
          <a:xfrm>
            <a:off x="1219200" y="629704"/>
            <a:ext cx="7836408" cy="8001000"/>
          </a:xfrm>
          <a:prstGeom prst="rect">
            <a:avLst/>
          </a:prstGeom>
        </p:spPr>
        <p:txBody>
          <a:bodyPr vert="horz" lIns="91440" tIns="45720" rIns="91440" bIns="45720" rtlCol="0" anchor="t">
            <a:noAutofit/>
          </a:bodyPr>
          <a:lstStyle/>
          <a:p>
            <a:pPr marL="285750" indent="-285750">
              <a:buFont typeface="Arial" panose="020B0604020202020204" pitchFamily="34" charset="0"/>
              <a:buChar char="•"/>
            </a:pPr>
            <a:r>
              <a:rPr lang="en-US" sz="2400" dirty="0"/>
              <a:t>Questions?</a:t>
            </a:r>
          </a:p>
        </p:txBody>
      </p:sp>
      <p:sp>
        <p:nvSpPr>
          <p:cNvPr id="5" name="Title 1">
            <a:extLst>
              <a:ext uri="{FF2B5EF4-FFF2-40B4-BE49-F238E27FC236}">
                <a16:creationId xmlns:a16="http://schemas.microsoft.com/office/drawing/2014/main" id="{B5C5360E-75B3-EE85-8A09-751925661148}"/>
              </a:ext>
            </a:extLst>
          </p:cNvPr>
          <p:cNvSpPr txBox="1">
            <a:spLocks/>
          </p:cNvSpPr>
          <p:nvPr/>
        </p:nvSpPr>
        <p:spPr>
          <a:xfrm>
            <a:off x="-124524" y="5828099"/>
            <a:ext cx="4314645" cy="126895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6000" dirty="0">
                <a:solidFill>
                  <a:schemeClr val="bg2">
                    <a:lumMod val="75000"/>
                  </a:schemeClr>
                </a:solidFill>
                <a:latin typeface="+mj-lt"/>
              </a:rPr>
              <a:t>Thank You!</a:t>
            </a:r>
          </a:p>
        </p:txBody>
      </p:sp>
      <p:pic>
        <p:nvPicPr>
          <p:cNvPr id="2" name="Picture 1">
            <a:extLst>
              <a:ext uri="{FF2B5EF4-FFF2-40B4-BE49-F238E27FC236}">
                <a16:creationId xmlns:a16="http://schemas.microsoft.com/office/drawing/2014/main" id="{F7AC5D76-D50C-1F0D-06CF-ACC0EE87C0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132343" y="8888122"/>
            <a:ext cx="2348919" cy="895106"/>
          </a:xfrm>
          <a:prstGeom prst="rect">
            <a:avLst/>
          </a:prstGeom>
        </p:spPr>
      </p:pic>
      <p:pic>
        <p:nvPicPr>
          <p:cNvPr id="3" name="Picture 2">
            <a:extLst>
              <a:ext uri="{FF2B5EF4-FFF2-40B4-BE49-F238E27FC236}">
                <a16:creationId xmlns:a16="http://schemas.microsoft.com/office/drawing/2014/main" id="{4A8CA29E-875F-893B-2101-FBC1BFF579C3}"/>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5609455" y="8115300"/>
            <a:ext cx="1375060" cy="781034"/>
          </a:xfrm>
          <a:prstGeom prst="rect">
            <a:avLst/>
          </a:prstGeom>
        </p:spPr>
      </p:pic>
      <p:pic>
        <p:nvPicPr>
          <p:cNvPr id="12" name="object 3">
            <a:extLst>
              <a:ext uri="{FF2B5EF4-FFF2-40B4-BE49-F238E27FC236}">
                <a16:creationId xmlns:a16="http://schemas.microsoft.com/office/drawing/2014/main" id="{CB211788-30FE-14C1-D61D-A86F55248A7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object 4">
            <a:extLst>
              <a:ext uri="{FF2B5EF4-FFF2-40B4-BE49-F238E27FC236}">
                <a16:creationId xmlns:a16="http://schemas.microsoft.com/office/drawing/2014/main" id="{B30C91A0-3BF8-D6D7-3E1A-7452E4B50B4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48062723-5D05-29EE-34E8-860ABD346377}"/>
              </a:ext>
            </a:extLst>
          </p:cNvPr>
          <p:cNvSpPr txBox="1">
            <a:spLocks/>
          </p:cNvSpPr>
          <p:nvPr/>
        </p:nvSpPr>
        <p:spPr>
          <a:xfrm>
            <a:off x="20637" y="7200900"/>
            <a:ext cx="4998720" cy="126895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000" b="1" i="0" kern="1200">
                <a:solidFill>
                  <a:srgbClr val="00639F"/>
                </a:solidFill>
                <a:latin typeface="Libre Franklin" pitchFamily="2" charset="77"/>
                <a:ea typeface="+mj-ea"/>
                <a:cs typeface="+mj-cs"/>
              </a:defRPr>
            </a:lvl1pPr>
          </a:lstStyle>
          <a:p>
            <a:pPr>
              <a:spcAft>
                <a:spcPts val="600"/>
              </a:spcAft>
            </a:pPr>
            <a:r>
              <a:rPr lang="en-US" sz="4800" dirty="0">
                <a:solidFill>
                  <a:schemeClr val="bg2">
                    <a:lumMod val="75000"/>
                  </a:schemeClr>
                </a:solidFill>
                <a:latin typeface="+mj-lt"/>
              </a:rPr>
              <a:t>We will be happy to take questions</a:t>
            </a:r>
          </a:p>
        </p:txBody>
      </p:sp>
    </p:spTree>
    <p:extLst>
      <p:ext uri="{BB962C8B-B14F-4D97-AF65-F5344CB8AC3E}">
        <p14:creationId xmlns:p14="http://schemas.microsoft.com/office/powerpoint/2010/main" val="15385450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5AFB6E33-AF79-44B7-8C8F-C487BADE3259}" vid="{E8E9DF96-57FA-4EC4-BF72-3FFB6BAAD5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0F30E28F43D84881B1E447717B93F8" ma:contentTypeVersion="8" ma:contentTypeDescription="Create a new document." ma:contentTypeScope="" ma:versionID="ac7a048db13a328c88eb3bd8876552f7">
  <xsd:schema xmlns:xsd="http://www.w3.org/2001/XMLSchema" xmlns:xs="http://www.w3.org/2001/XMLSchema" xmlns:p="http://schemas.microsoft.com/office/2006/metadata/properties" xmlns:ns2="b47a5aad-adfb-4dac-9d3f-47090e67d565" xmlns:ns3="9c16dc54-5a24-4afd-a61c-664ec7eab416" targetNamespace="http://schemas.microsoft.com/office/2006/metadata/properties" ma:root="true" ma:fieldsID="05ef1fb50c3bd5231898c81644cb9619" ns2:_="" ns3:_="">
    <xsd:import namespace="b47a5aad-adfb-4dac-9d3f-47090e67d565"/>
    <xsd:import namespace="9c16dc54-5a24-4afd-a61c-664ec7eab416"/>
    <xsd:element name="properties">
      <xsd:complexType>
        <xsd:sequence>
          <xsd:element name="documentManagement">
            <xsd:complexType>
              <xsd:all>
                <xsd:element ref="ns2:Speakers" minOccurs="0"/>
                <xsd:element ref="ns2:Day" minOccurs="0"/>
                <xsd:element ref="ns2:Year" minOccurs="0"/>
                <xsd:element ref="ns2:Section"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a5aad-adfb-4dac-9d3f-47090e67d565" elementFormDefault="qualified">
    <xsd:import namespace="http://schemas.microsoft.com/office/2006/documentManagement/types"/>
    <xsd:import namespace="http://schemas.microsoft.com/office/infopath/2007/PartnerControls"/>
    <xsd:element name="Speakers" ma:index="4" nillable="true" ma:displayName="Speakers" ma:internalName="Speakers" ma:readOnly="false">
      <xsd:simpleType>
        <xsd:restriction base="dms:Note">
          <xsd:maxLength value="255"/>
        </xsd:restriction>
      </xsd:simpleType>
    </xsd:element>
    <xsd:element name="Day" ma:index="5" nillable="true" ma:displayName="Day" ma:internalName="Day" ma:readOnly="false">
      <xsd:simpleType>
        <xsd:restriction base="dms:Text">
          <xsd:maxLength value="255"/>
        </xsd:restriction>
      </xsd:simpleType>
    </xsd:element>
    <xsd:element name="Year" ma:index="6" nillable="true" ma:displayName="Year" ma:internalName="Year" ma:readOnly="false">
      <xsd:simpleType>
        <xsd:restriction base="dms:Text">
          <xsd:maxLength value="255"/>
        </xsd:restriction>
      </xsd:simpleType>
    </xsd:element>
    <xsd:element name="Section" ma:index="7" nillable="true" ma:displayName="Section" ma:internalName="Section"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6dc54-5a24-4afd-a61c-664ec7eab41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Year xmlns="b47a5aad-adfb-4dac-9d3f-47090e67d565">2026</Year>
    <Day xmlns="b47a5aad-adfb-4dac-9d3f-47090e67d565">Thursday</Day>
    <Speakers xmlns="b47a5aad-adfb-4dac-9d3f-47090e67d565">Kevin Damron, Sherri Chappell, Cody Smith</Speakers>
    <Section xmlns="b47a5aad-adfb-4dac-9d3f-47090e67d565">10</Section>
  </documentManagement>
</p:properties>
</file>

<file path=customXml/itemProps1.xml><?xml version="1.0" encoding="utf-8"?>
<ds:datastoreItem xmlns:ds="http://schemas.openxmlformats.org/officeDocument/2006/customXml" ds:itemID="{A9738C4A-F990-4683-8858-2C4A029D5FB3}"/>
</file>

<file path=customXml/itemProps2.xml><?xml version="1.0" encoding="utf-8"?>
<ds:datastoreItem xmlns:ds="http://schemas.openxmlformats.org/officeDocument/2006/customXml" ds:itemID="{14B4E476-73FB-4F10-90B0-82195B073F16}"/>
</file>

<file path=customXml/itemProps3.xml><?xml version="1.0" encoding="utf-8"?>
<ds:datastoreItem xmlns:ds="http://schemas.openxmlformats.org/officeDocument/2006/customXml" ds:itemID="{F58449CA-967D-427F-8A27-2DE8BFE2C77F}"/>
</file>

<file path=docProps/app.xml><?xml version="1.0" encoding="utf-8"?>
<Properties xmlns="http://schemas.openxmlformats.org/officeDocument/2006/extended-properties" xmlns:vt="http://schemas.openxmlformats.org/officeDocument/2006/docPropsVTypes">
  <Template>2026 One Districts Experience with Succesful Utility Coordination</Template>
  <TotalTime>2105</TotalTime>
  <Words>4067</Words>
  <Application>Microsoft Office PowerPoint</Application>
  <PresentationFormat>Custom</PresentationFormat>
  <Paragraphs>397</Paragraphs>
  <Slides>37</Slides>
  <Notes>37</Notes>
  <HiddenSlides>0</HiddenSlides>
  <MMClips>1</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46" baseType="lpstr">
      <vt:lpstr>Aptos</vt:lpstr>
      <vt:lpstr>Arial</vt:lpstr>
      <vt:lpstr>Calibri</vt:lpstr>
      <vt:lpstr>Courier New</vt:lpstr>
      <vt:lpstr>Libre Franklin Medium</vt:lpstr>
      <vt:lpstr>MicrogrammaExtDBol</vt:lpstr>
      <vt:lpstr>Symbol</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Kevin Damron</dc:creator>
  <cp:lastModifiedBy>Kevin Damron</cp:lastModifiedBy>
  <cp:revision>108</cp:revision>
  <cp:lastPrinted>2026-09-08T17:42:36Z</cp:lastPrinted>
  <dcterms:created xsi:type="dcterms:W3CDTF">2026-08-24T15:03:54Z</dcterms:created>
  <dcterms:modified xsi:type="dcterms:W3CDTF">2026-09-08T17:47:12Z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StructuredOutput v10.0.19912.1</vt:lpwstr>
  </property>
  <property fmtid="{D5CDD505-2E9C-101B-9397-08002B2CF9AE}" pid="3" name="Created">
    <vt:filetime>2026-07-13T00:00:00Z</vt:filetime>
  </property>
  <property fmtid="{D5CDD505-2E9C-101B-9397-08002B2CF9AE}" pid="4" name="CreationClient">
    <vt:lpwstr>authoring</vt:lpwstr>
  </property>
  <property fmtid="{D5CDD505-2E9C-101B-9397-08002B2CF9AE}" pid="5" name="Creator">
    <vt:lpwstr>Adobe Express</vt:lpwstr>
  </property>
  <property fmtid="{D5CDD505-2E9C-101B-9397-08002B2CF9AE}" pid="6" name="LastSaved">
    <vt:filetime>2026-07-13T00:00:00Z</vt:filetime>
  </property>
  <property fmtid="{D5CDD505-2E9C-101B-9397-08002B2CF9AE}" pid="7" name="Producer">
    <vt:lpwstr>Adobe Express</vt:lpwstr>
  </property>
  <property fmtid="{D5CDD505-2E9C-101B-9397-08002B2CF9AE}" pid="8" name="ContentTypeId">
    <vt:lpwstr>0x0101009E0F30E28F43D84881B1E447717B93F8</vt:lpwstr>
  </property>
</Properties>
</file>